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handoutMasterIdLst>
    <p:handoutMasterId r:id="rId30"/>
  </p:handoutMasterIdLst>
  <p:sldIdLst>
    <p:sldId id="256" r:id="rId2"/>
    <p:sldId id="257" r:id="rId3"/>
    <p:sldId id="262" r:id="rId4"/>
    <p:sldId id="264" r:id="rId5"/>
    <p:sldId id="263" r:id="rId6"/>
    <p:sldId id="265" r:id="rId7"/>
    <p:sldId id="281" r:id="rId8"/>
    <p:sldId id="267" r:id="rId9"/>
    <p:sldId id="258" r:id="rId10"/>
    <p:sldId id="272" r:id="rId11"/>
    <p:sldId id="268" r:id="rId12"/>
    <p:sldId id="269" r:id="rId13"/>
    <p:sldId id="276" r:id="rId14"/>
    <p:sldId id="278" r:id="rId15"/>
    <p:sldId id="279" r:id="rId16"/>
    <p:sldId id="277" r:id="rId17"/>
    <p:sldId id="273" r:id="rId18"/>
    <p:sldId id="259" r:id="rId19"/>
    <p:sldId id="282" r:id="rId20"/>
    <p:sldId id="287" r:id="rId21"/>
    <p:sldId id="288" r:id="rId22"/>
    <p:sldId id="289" r:id="rId23"/>
    <p:sldId id="294" r:id="rId24"/>
    <p:sldId id="293" r:id="rId25"/>
    <p:sldId id="280" r:id="rId26"/>
    <p:sldId id="291" r:id="rId27"/>
    <p:sldId id="292" r:id="rId28"/>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906"/>
    <a:srgbClr val="1888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7" d="100"/>
          <a:sy n="97" d="100"/>
        </p:scale>
        <p:origin x="-19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handoutMaster" Target="handoutMasters/handout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1ED839-ED37-40CC-8483-1BB9E688137E}" type="doc">
      <dgm:prSet loTypeId="urn:microsoft.com/office/officeart/2005/8/layout/hierarchy2" loCatId="hierarchy" qsTypeId="urn:microsoft.com/office/officeart/2005/8/quickstyle/simple2" qsCatId="simple" csTypeId="urn:microsoft.com/office/officeart/2005/8/colors/accent0_1" csCatId="mainScheme" phldr="1"/>
      <dgm:spPr/>
      <dgm:t>
        <a:bodyPr/>
        <a:lstStyle/>
        <a:p>
          <a:endParaRPr kumimoji="1" lang="ja-JP" altLang="en-US"/>
        </a:p>
      </dgm:t>
    </dgm:pt>
    <dgm:pt modelId="{D0D48B98-C4C9-436D-9E71-481F8F8FD339}">
      <dgm:prSet phldrT="[テキスト]" custT="1"/>
      <dgm:spPr>
        <a:ln w="190500" cap="flat" cmpd="sng" algn="ctr">
          <a:solidFill>
            <a:schemeClr val="dk1">
              <a:shade val="80000"/>
              <a:hueOff val="0"/>
              <a:satOff val="0"/>
              <a:lumOff val="0"/>
            </a:schemeClr>
          </a:solidFill>
          <a:prstDash val="solid"/>
          <a:round/>
          <a:headEnd type="none" w="med" len="med"/>
          <a:tailEnd type="none" w="med" len="med"/>
        </a:ln>
      </dgm:spPr>
      <dgm:t>
        <a:bodyPr anchor="t"/>
        <a:lstStyle/>
        <a:p>
          <a:pPr>
            <a:lnSpc>
              <a:spcPct val="50000"/>
            </a:lnSpc>
          </a:pPr>
          <a:endParaRPr kumimoji="1" lang="ja-JP" altLang="en-US" sz="2400" b="1" dirty="0" smtClean="0"/>
        </a:p>
        <a:p>
          <a:pPr>
            <a:lnSpc>
              <a:spcPct val="50000"/>
            </a:lnSpc>
          </a:pPr>
          <a:r>
            <a:rPr kumimoji="1" lang="ja-JP" altLang="en-US" sz="2400" b="1" dirty="0" smtClean="0"/>
            <a:t>小売店舗</a:t>
          </a:r>
          <a:endParaRPr kumimoji="1" lang="en-US" altLang="ja-JP" sz="2400" b="1" dirty="0" smtClean="0"/>
        </a:p>
        <a:p>
          <a:pPr>
            <a:lnSpc>
              <a:spcPct val="50000"/>
            </a:lnSpc>
          </a:pPr>
          <a:r>
            <a:rPr kumimoji="1" lang="ja-JP" altLang="en-US" sz="2400" b="1" dirty="0" smtClean="0"/>
            <a:t>環境要因</a:t>
          </a:r>
          <a:endParaRPr kumimoji="1" lang="ja-JP" altLang="en-US" sz="2400" b="1" dirty="0"/>
        </a:p>
      </dgm:t>
    </dgm:pt>
    <dgm:pt modelId="{0EF9AE0B-B8E8-4349-8A45-E2D06636E15B}" type="parTrans" cxnId="{A1484023-13D7-493D-B026-BE1A4B1E101D}">
      <dgm:prSet/>
      <dgm:spPr/>
      <dgm:t>
        <a:bodyPr/>
        <a:lstStyle/>
        <a:p>
          <a:endParaRPr kumimoji="1" lang="ja-JP" altLang="en-US"/>
        </a:p>
      </dgm:t>
    </dgm:pt>
    <dgm:pt modelId="{EAF0A1A3-7895-4CED-911C-DC7F0ECA80BF}" type="sibTrans" cxnId="{A1484023-13D7-493D-B026-BE1A4B1E101D}">
      <dgm:prSet/>
      <dgm:spPr/>
      <dgm:t>
        <a:bodyPr/>
        <a:lstStyle/>
        <a:p>
          <a:endParaRPr kumimoji="1" lang="ja-JP" altLang="en-US"/>
        </a:p>
      </dgm:t>
    </dgm:pt>
    <dgm:pt modelId="{7B21F244-DC92-472C-BCD3-0AF227F6E0EA}">
      <dgm:prSet phldrT="[テキスト]" custT="1"/>
      <dgm:spPr>
        <a:ln w="190500" cap="flat" cmpd="sng" algn="ctr">
          <a:solidFill>
            <a:schemeClr val="dk1">
              <a:shade val="80000"/>
              <a:hueOff val="0"/>
              <a:satOff val="0"/>
              <a:lumOff val="0"/>
            </a:schemeClr>
          </a:solidFill>
          <a:prstDash val="solid"/>
          <a:round/>
          <a:headEnd type="none" w="med" len="med"/>
          <a:tailEnd type="none" w="med" len="med"/>
        </a:ln>
      </dgm:spPr>
      <dgm:t>
        <a:bodyPr/>
        <a:lstStyle/>
        <a:p>
          <a:pPr>
            <a:lnSpc>
              <a:spcPct val="50000"/>
            </a:lnSpc>
          </a:pPr>
          <a:r>
            <a:rPr kumimoji="1" lang="ja-JP" altLang="en-US" sz="2400" b="1" dirty="0" smtClean="0"/>
            <a:t>雰囲気要因</a:t>
          </a:r>
        </a:p>
        <a:p>
          <a:pPr>
            <a:lnSpc>
              <a:spcPct val="50000"/>
            </a:lnSpc>
          </a:pPr>
          <a:r>
            <a:rPr kumimoji="1" lang="ja-JP" altLang="en-US" sz="1800" b="1" dirty="0" smtClean="0"/>
            <a:t>（空気の質感、</a:t>
          </a:r>
        </a:p>
        <a:p>
          <a:pPr>
            <a:lnSpc>
              <a:spcPct val="50000"/>
            </a:lnSpc>
          </a:pPr>
          <a:r>
            <a:rPr kumimoji="1" lang="ja-JP" altLang="en-US" sz="1800" b="1" dirty="0" smtClean="0"/>
            <a:t>騒音、香りなど）</a:t>
          </a:r>
          <a:endParaRPr kumimoji="1" lang="ja-JP" altLang="en-US" sz="1800" b="1" dirty="0"/>
        </a:p>
      </dgm:t>
    </dgm:pt>
    <dgm:pt modelId="{1809186D-B172-471F-A79F-830BA31031ED}" type="parTrans" cxnId="{F7E5688E-81D4-4E3A-BADF-CDC794182D98}">
      <dgm:prSet/>
      <dgm:spPr/>
      <dgm:t>
        <a:bodyPr/>
        <a:lstStyle/>
        <a:p>
          <a:endParaRPr kumimoji="1" lang="ja-JP" altLang="en-US"/>
        </a:p>
      </dgm:t>
    </dgm:pt>
    <dgm:pt modelId="{CD11F502-EFD4-4CC0-901B-4C24C8C20328}" type="sibTrans" cxnId="{F7E5688E-81D4-4E3A-BADF-CDC794182D98}">
      <dgm:prSet/>
      <dgm:spPr/>
      <dgm:t>
        <a:bodyPr/>
        <a:lstStyle/>
        <a:p>
          <a:endParaRPr kumimoji="1" lang="ja-JP" altLang="en-US"/>
        </a:p>
      </dgm:t>
    </dgm:pt>
    <dgm:pt modelId="{0A88DFE6-6A5B-5342-9EF9-EB239D78822D}">
      <dgm:prSet phldrT="[テキスト]" custT="1"/>
      <dgm:spPr>
        <a:ln w="190500" cap="flat" cmpd="sng" algn="ctr">
          <a:solidFill>
            <a:schemeClr val="dk1">
              <a:shade val="80000"/>
              <a:hueOff val="0"/>
              <a:satOff val="0"/>
              <a:lumOff val="0"/>
            </a:schemeClr>
          </a:solidFill>
          <a:prstDash val="solid"/>
          <a:round/>
          <a:headEnd type="none" w="med" len="med"/>
          <a:tailEnd type="none" w="med" len="med"/>
        </a:ln>
      </dgm:spPr>
      <dgm:t>
        <a:bodyPr/>
        <a:lstStyle/>
        <a:p>
          <a:pPr>
            <a:lnSpc>
              <a:spcPct val="50000"/>
            </a:lnSpc>
          </a:pPr>
          <a:r>
            <a:rPr kumimoji="1" lang="ja-JP" altLang="en-US" sz="2400" b="1" dirty="0" smtClean="0"/>
            <a:t>社会的要因</a:t>
          </a:r>
        </a:p>
        <a:p>
          <a:pPr>
            <a:lnSpc>
              <a:spcPct val="50000"/>
            </a:lnSpc>
          </a:pPr>
          <a:r>
            <a:rPr kumimoji="1" lang="ja-JP" altLang="en-US" sz="1800" b="1" dirty="0" smtClean="0"/>
            <a:t>（他の顧客、</a:t>
          </a:r>
        </a:p>
        <a:p>
          <a:pPr>
            <a:lnSpc>
              <a:spcPct val="50000"/>
            </a:lnSpc>
          </a:pPr>
          <a:r>
            <a:rPr kumimoji="1" lang="ja-JP" altLang="en-US" sz="1800" b="1" dirty="0" smtClean="0"/>
            <a:t>従業員など）</a:t>
          </a:r>
          <a:endParaRPr kumimoji="1" lang="ja-JP" altLang="en-US" sz="1800" b="1" dirty="0"/>
        </a:p>
      </dgm:t>
    </dgm:pt>
    <dgm:pt modelId="{02ABC670-9993-6A46-8E8F-C0FE20E16848}" type="parTrans" cxnId="{A290F86D-A7C7-F94F-965C-F4C47819DE44}">
      <dgm:prSet/>
      <dgm:spPr/>
      <dgm:t>
        <a:bodyPr/>
        <a:lstStyle/>
        <a:p>
          <a:endParaRPr kumimoji="1" lang="ja-JP" altLang="en-US"/>
        </a:p>
      </dgm:t>
    </dgm:pt>
    <dgm:pt modelId="{D154EEEE-F54C-1F4F-A8C5-2F7502DE5914}" type="sibTrans" cxnId="{A290F86D-A7C7-F94F-965C-F4C47819DE44}">
      <dgm:prSet/>
      <dgm:spPr/>
      <dgm:t>
        <a:bodyPr/>
        <a:lstStyle/>
        <a:p>
          <a:endParaRPr kumimoji="1" lang="ja-JP" altLang="en-US"/>
        </a:p>
      </dgm:t>
    </dgm:pt>
    <dgm:pt modelId="{0DBAAEBE-1791-5E48-9D86-0E9206CDA848}">
      <dgm:prSet phldrT="[テキスト]" custT="1"/>
      <dgm:spPr>
        <a:ln w="190500" cap="flat" cmpd="sng" algn="ctr">
          <a:solidFill>
            <a:schemeClr val="dk1">
              <a:shade val="80000"/>
              <a:hueOff val="0"/>
              <a:satOff val="0"/>
              <a:lumOff val="0"/>
            </a:schemeClr>
          </a:solidFill>
          <a:prstDash val="solid"/>
          <a:round/>
          <a:headEnd type="none" w="med" len="med"/>
          <a:tailEnd type="none" w="med" len="med"/>
        </a:ln>
        <a:effectLst/>
      </dgm:spPr>
      <dgm:t>
        <a:bodyPr/>
        <a:lstStyle/>
        <a:p>
          <a:pPr>
            <a:lnSpc>
              <a:spcPct val="50000"/>
            </a:lnSpc>
          </a:pPr>
          <a:r>
            <a:rPr kumimoji="1" lang="ja-JP" altLang="en-US" sz="2400" b="1" dirty="0" smtClean="0"/>
            <a:t>デザイン</a:t>
          </a:r>
        </a:p>
        <a:p>
          <a:pPr>
            <a:lnSpc>
              <a:spcPct val="50000"/>
            </a:lnSpc>
          </a:pPr>
          <a:r>
            <a:rPr kumimoji="1" lang="ja-JP" altLang="en-US" sz="2400" b="1" dirty="0" smtClean="0"/>
            <a:t>要因</a:t>
          </a:r>
        </a:p>
      </dgm:t>
    </dgm:pt>
    <dgm:pt modelId="{2FFA1F2E-A6CD-6547-B493-183245455359}" type="sibTrans" cxnId="{D0197BED-0E4D-E34C-9760-4CD1309FEEDD}">
      <dgm:prSet/>
      <dgm:spPr/>
      <dgm:t>
        <a:bodyPr/>
        <a:lstStyle/>
        <a:p>
          <a:endParaRPr kumimoji="1" lang="ja-JP" altLang="en-US"/>
        </a:p>
      </dgm:t>
    </dgm:pt>
    <dgm:pt modelId="{99AF79B4-7E47-6B4D-B641-217D77043A73}" type="parTrans" cxnId="{D0197BED-0E4D-E34C-9760-4CD1309FEEDD}">
      <dgm:prSet/>
      <dgm:spPr/>
      <dgm:t>
        <a:bodyPr/>
        <a:lstStyle/>
        <a:p>
          <a:endParaRPr kumimoji="1" lang="ja-JP" altLang="en-US"/>
        </a:p>
      </dgm:t>
    </dgm:pt>
    <dgm:pt modelId="{BC59A68E-8635-6C43-84CB-05046B11CF1D}">
      <dgm:prSet phldrT="[テキスト]" custT="1"/>
      <dgm:spPr>
        <a:ln w="190500" cap="flat" cmpd="sng" algn="ctr">
          <a:solidFill>
            <a:schemeClr val="dk1">
              <a:shade val="80000"/>
              <a:hueOff val="0"/>
              <a:satOff val="0"/>
              <a:lumOff val="0"/>
            </a:schemeClr>
          </a:solidFill>
          <a:prstDash val="solid"/>
          <a:round/>
          <a:headEnd type="none" w="med" len="med"/>
          <a:tailEnd type="none" w="med" len="med"/>
        </a:ln>
        <a:effectLst/>
      </dgm:spPr>
      <dgm:t>
        <a:bodyPr/>
        <a:lstStyle/>
        <a:p>
          <a:pPr>
            <a:lnSpc>
              <a:spcPct val="50000"/>
            </a:lnSpc>
          </a:pPr>
          <a:endParaRPr kumimoji="1" lang="ja-JP" altLang="en-US" sz="2400" b="1" dirty="0" smtClean="0"/>
        </a:p>
        <a:p>
          <a:pPr>
            <a:lnSpc>
              <a:spcPct val="50000"/>
            </a:lnSpc>
          </a:pPr>
          <a:r>
            <a:rPr kumimoji="1" lang="ja-JP" altLang="en-US" sz="2400" b="1" dirty="0" smtClean="0"/>
            <a:t>エクセティクス</a:t>
          </a:r>
        </a:p>
        <a:p>
          <a:pPr>
            <a:lnSpc>
              <a:spcPct val="50000"/>
            </a:lnSpc>
          </a:pPr>
          <a:r>
            <a:rPr kumimoji="1" lang="ja-JP" altLang="en-US" sz="2400" b="1" dirty="0" smtClean="0"/>
            <a:t>要因</a:t>
          </a:r>
        </a:p>
        <a:p>
          <a:pPr>
            <a:lnSpc>
              <a:spcPct val="50000"/>
            </a:lnSpc>
          </a:pPr>
          <a:r>
            <a:rPr kumimoji="1" lang="ja-JP" altLang="en-US" sz="1800" b="1" dirty="0" smtClean="0"/>
            <a:t>（建築様式、規模、</a:t>
          </a:r>
        </a:p>
        <a:p>
          <a:pPr>
            <a:lnSpc>
              <a:spcPct val="50000"/>
            </a:lnSpc>
          </a:pPr>
          <a:r>
            <a:rPr kumimoji="1" lang="ja-JP" altLang="en-US" sz="1800" b="1" dirty="0" smtClean="0"/>
            <a:t>素材、模様など）</a:t>
          </a:r>
        </a:p>
        <a:p>
          <a:pPr>
            <a:lnSpc>
              <a:spcPct val="50000"/>
            </a:lnSpc>
          </a:pPr>
          <a:endParaRPr kumimoji="1" lang="ja-JP" altLang="en-US" sz="1800" b="1" dirty="0"/>
        </a:p>
      </dgm:t>
    </dgm:pt>
    <dgm:pt modelId="{1AFEFD5A-CF72-FC42-B323-435AA0A6BE2E}" type="sibTrans" cxnId="{D56D1932-021D-814D-A9BA-88B9F77A1F85}">
      <dgm:prSet/>
      <dgm:spPr/>
      <dgm:t>
        <a:bodyPr/>
        <a:lstStyle/>
        <a:p>
          <a:endParaRPr kumimoji="1" lang="ja-JP" altLang="en-US"/>
        </a:p>
      </dgm:t>
    </dgm:pt>
    <dgm:pt modelId="{CE550FF8-A3FA-1E4E-9AF4-CEE64A1A53F4}" type="parTrans" cxnId="{D56D1932-021D-814D-A9BA-88B9F77A1F85}">
      <dgm:prSet/>
      <dgm:spPr/>
      <dgm:t>
        <a:bodyPr/>
        <a:lstStyle/>
        <a:p>
          <a:endParaRPr kumimoji="1" lang="ja-JP" altLang="en-US"/>
        </a:p>
      </dgm:t>
    </dgm:pt>
    <dgm:pt modelId="{FDA6D0C9-8E49-8646-A2FE-77D3CF75F4FC}">
      <dgm:prSet phldrT="[テキスト]" custT="1"/>
      <dgm:spPr>
        <a:ln w="190500" cap="flat" cmpd="sng" algn="ctr">
          <a:solidFill>
            <a:schemeClr val="dk1">
              <a:shade val="80000"/>
              <a:hueOff val="0"/>
              <a:satOff val="0"/>
              <a:lumOff val="0"/>
            </a:schemeClr>
          </a:solidFill>
          <a:prstDash val="solid"/>
          <a:round/>
          <a:headEnd type="none" w="med" len="med"/>
          <a:tailEnd type="none" w="med" len="med"/>
        </a:ln>
        <a:effectLst/>
      </dgm:spPr>
      <dgm:t>
        <a:bodyPr/>
        <a:lstStyle/>
        <a:p>
          <a:pPr>
            <a:lnSpc>
              <a:spcPct val="50000"/>
            </a:lnSpc>
          </a:pPr>
          <a:r>
            <a:rPr kumimoji="1" lang="ja-JP" altLang="en-US" sz="2400" b="1" dirty="0" smtClean="0"/>
            <a:t>機能要因</a:t>
          </a:r>
        </a:p>
        <a:p>
          <a:pPr>
            <a:lnSpc>
              <a:spcPct val="50000"/>
            </a:lnSpc>
          </a:pPr>
          <a:r>
            <a:rPr kumimoji="1" lang="ja-JP" altLang="en-US" sz="1800" b="1" dirty="0" smtClean="0"/>
            <a:t>（レイアウト、陳列、</a:t>
          </a:r>
        </a:p>
        <a:p>
          <a:pPr>
            <a:lnSpc>
              <a:spcPct val="50000"/>
            </a:lnSpc>
          </a:pPr>
          <a:r>
            <a:rPr kumimoji="1" lang="ja-JP" altLang="en-US" sz="1800" b="1" dirty="0" smtClean="0"/>
            <a:t>快適さなど）</a:t>
          </a:r>
          <a:endParaRPr kumimoji="1" lang="ja-JP" altLang="en-US" sz="1800" b="1" dirty="0"/>
        </a:p>
      </dgm:t>
    </dgm:pt>
    <dgm:pt modelId="{C4B42E62-C45E-9049-ABF2-6FC85C64A9B4}" type="parTrans" cxnId="{42EECCD1-BCB0-3F4A-9E4E-83BC75D7E3FC}">
      <dgm:prSet/>
      <dgm:spPr/>
      <dgm:t>
        <a:bodyPr/>
        <a:lstStyle/>
        <a:p>
          <a:endParaRPr kumimoji="1" lang="ja-JP" altLang="en-US"/>
        </a:p>
      </dgm:t>
    </dgm:pt>
    <dgm:pt modelId="{DF75711F-40F1-3642-B276-8E1CF99FD319}" type="sibTrans" cxnId="{42EECCD1-BCB0-3F4A-9E4E-83BC75D7E3FC}">
      <dgm:prSet/>
      <dgm:spPr/>
      <dgm:t>
        <a:bodyPr/>
        <a:lstStyle/>
        <a:p>
          <a:endParaRPr kumimoji="1" lang="ja-JP" altLang="en-US"/>
        </a:p>
      </dgm:t>
    </dgm:pt>
    <dgm:pt modelId="{3D53F39C-7D51-4891-8AD8-FAB16C297EB8}" type="pres">
      <dgm:prSet presAssocID="{B61ED839-ED37-40CC-8483-1BB9E688137E}" presName="diagram" presStyleCnt="0">
        <dgm:presLayoutVars>
          <dgm:chPref val="1"/>
          <dgm:dir/>
          <dgm:animOne val="branch"/>
          <dgm:animLvl val="lvl"/>
          <dgm:resizeHandles val="exact"/>
        </dgm:presLayoutVars>
      </dgm:prSet>
      <dgm:spPr/>
      <dgm:t>
        <a:bodyPr/>
        <a:lstStyle/>
        <a:p>
          <a:endParaRPr kumimoji="1" lang="ja-JP" altLang="en-US"/>
        </a:p>
      </dgm:t>
    </dgm:pt>
    <dgm:pt modelId="{83DBF503-2ACA-4D87-9EEE-1F945B256AE3}" type="pres">
      <dgm:prSet presAssocID="{D0D48B98-C4C9-436D-9E71-481F8F8FD339}" presName="root1" presStyleCnt="0"/>
      <dgm:spPr/>
      <dgm:t>
        <a:bodyPr/>
        <a:lstStyle/>
        <a:p>
          <a:endParaRPr kumimoji="1" lang="ja-JP" altLang="en-US"/>
        </a:p>
      </dgm:t>
    </dgm:pt>
    <dgm:pt modelId="{67906494-9404-43F3-8D31-718117214276}" type="pres">
      <dgm:prSet presAssocID="{D0D48B98-C4C9-436D-9E71-481F8F8FD339}" presName="LevelOneTextNode" presStyleLbl="node0" presStyleIdx="0" presStyleCnt="1" custScaleX="111432" custScaleY="220680">
        <dgm:presLayoutVars>
          <dgm:chPref val="3"/>
        </dgm:presLayoutVars>
      </dgm:prSet>
      <dgm:spPr/>
      <dgm:t>
        <a:bodyPr/>
        <a:lstStyle/>
        <a:p>
          <a:endParaRPr kumimoji="1" lang="ja-JP" altLang="en-US"/>
        </a:p>
      </dgm:t>
    </dgm:pt>
    <dgm:pt modelId="{52908CFA-E438-4631-BBAF-C752DBC8A209}" type="pres">
      <dgm:prSet presAssocID="{D0D48B98-C4C9-436D-9E71-481F8F8FD339}" presName="level2hierChild" presStyleCnt="0"/>
      <dgm:spPr/>
      <dgm:t>
        <a:bodyPr/>
        <a:lstStyle/>
        <a:p>
          <a:endParaRPr kumimoji="1" lang="ja-JP" altLang="en-US"/>
        </a:p>
      </dgm:t>
    </dgm:pt>
    <dgm:pt modelId="{E060D517-13DE-49EE-AE2B-0EB71669AEB2}" type="pres">
      <dgm:prSet presAssocID="{1809186D-B172-471F-A79F-830BA31031ED}" presName="conn2-1" presStyleLbl="parChTrans1D2" presStyleIdx="0" presStyleCnt="3"/>
      <dgm:spPr/>
      <dgm:t>
        <a:bodyPr/>
        <a:lstStyle/>
        <a:p>
          <a:endParaRPr kumimoji="1" lang="ja-JP" altLang="en-US"/>
        </a:p>
      </dgm:t>
    </dgm:pt>
    <dgm:pt modelId="{6DC30871-E228-4993-8A11-F678A32F6F1C}" type="pres">
      <dgm:prSet presAssocID="{1809186D-B172-471F-A79F-830BA31031ED}" presName="connTx" presStyleLbl="parChTrans1D2" presStyleIdx="0" presStyleCnt="3"/>
      <dgm:spPr/>
      <dgm:t>
        <a:bodyPr/>
        <a:lstStyle/>
        <a:p>
          <a:endParaRPr kumimoji="1" lang="ja-JP" altLang="en-US"/>
        </a:p>
      </dgm:t>
    </dgm:pt>
    <dgm:pt modelId="{F0A83664-433C-4B4F-8A7E-9280C8CFB2AF}" type="pres">
      <dgm:prSet presAssocID="{7B21F244-DC92-472C-BCD3-0AF227F6E0EA}" presName="root2" presStyleCnt="0"/>
      <dgm:spPr/>
      <dgm:t>
        <a:bodyPr/>
        <a:lstStyle/>
        <a:p>
          <a:endParaRPr kumimoji="1" lang="ja-JP" altLang="en-US"/>
        </a:p>
      </dgm:t>
    </dgm:pt>
    <dgm:pt modelId="{F66C0D78-BB19-49E7-B88B-E92D8FA6DC6F}" type="pres">
      <dgm:prSet presAssocID="{7B21F244-DC92-472C-BCD3-0AF227F6E0EA}" presName="LevelTwoTextNode" presStyleLbl="node2" presStyleIdx="0" presStyleCnt="3" custScaleY="116080" custLinFactNeighborY="-18469">
        <dgm:presLayoutVars>
          <dgm:chPref val="3"/>
        </dgm:presLayoutVars>
      </dgm:prSet>
      <dgm:spPr/>
      <dgm:t>
        <a:bodyPr/>
        <a:lstStyle/>
        <a:p>
          <a:endParaRPr kumimoji="1" lang="ja-JP" altLang="en-US"/>
        </a:p>
      </dgm:t>
    </dgm:pt>
    <dgm:pt modelId="{56D3A019-CE82-449B-A966-FA080C2B79EA}" type="pres">
      <dgm:prSet presAssocID="{7B21F244-DC92-472C-BCD3-0AF227F6E0EA}" presName="level3hierChild" presStyleCnt="0"/>
      <dgm:spPr/>
      <dgm:t>
        <a:bodyPr/>
        <a:lstStyle/>
        <a:p>
          <a:endParaRPr kumimoji="1" lang="ja-JP" altLang="en-US"/>
        </a:p>
      </dgm:t>
    </dgm:pt>
    <dgm:pt modelId="{E037A870-6CDC-8847-B827-420F27BF0267}" type="pres">
      <dgm:prSet presAssocID="{99AF79B4-7E47-6B4D-B641-217D77043A73}" presName="conn2-1" presStyleLbl="parChTrans1D2" presStyleIdx="1" presStyleCnt="3"/>
      <dgm:spPr/>
      <dgm:t>
        <a:bodyPr/>
        <a:lstStyle/>
        <a:p>
          <a:endParaRPr kumimoji="1" lang="ja-JP" altLang="en-US"/>
        </a:p>
      </dgm:t>
    </dgm:pt>
    <dgm:pt modelId="{794E1DAD-4A0A-FA45-99E1-5CA6C7823E4F}" type="pres">
      <dgm:prSet presAssocID="{99AF79B4-7E47-6B4D-B641-217D77043A73}" presName="connTx" presStyleLbl="parChTrans1D2" presStyleIdx="1" presStyleCnt="3"/>
      <dgm:spPr/>
      <dgm:t>
        <a:bodyPr/>
        <a:lstStyle/>
        <a:p>
          <a:endParaRPr kumimoji="1" lang="ja-JP" altLang="en-US"/>
        </a:p>
      </dgm:t>
    </dgm:pt>
    <dgm:pt modelId="{027DE02E-9018-F448-8AA4-1F873FDD57B3}" type="pres">
      <dgm:prSet presAssocID="{0DBAAEBE-1791-5E48-9D86-0E9206CDA848}" presName="root2" presStyleCnt="0"/>
      <dgm:spPr/>
    </dgm:pt>
    <dgm:pt modelId="{C7082D1A-C002-794A-B379-C3D11231DB32}" type="pres">
      <dgm:prSet presAssocID="{0DBAAEBE-1791-5E48-9D86-0E9206CDA848}" presName="LevelTwoTextNode" presStyleLbl="node2" presStyleIdx="1" presStyleCnt="3" custLinFactNeighborY="-10074">
        <dgm:presLayoutVars>
          <dgm:chPref val="3"/>
        </dgm:presLayoutVars>
      </dgm:prSet>
      <dgm:spPr/>
      <dgm:t>
        <a:bodyPr/>
        <a:lstStyle/>
        <a:p>
          <a:endParaRPr kumimoji="1" lang="ja-JP" altLang="en-US"/>
        </a:p>
      </dgm:t>
    </dgm:pt>
    <dgm:pt modelId="{6FD07B89-D89B-554D-8292-47ABB6C00593}" type="pres">
      <dgm:prSet presAssocID="{0DBAAEBE-1791-5E48-9D86-0E9206CDA848}" presName="level3hierChild" presStyleCnt="0"/>
      <dgm:spPr/>
    </dgm:pt>
    <dgm:pt modelId="{A02D2B6B-F886-0C4C-AC4F-08387A483E60}" type="pres">
      <dgm:prSet presAssocID="{CE550FF8-A3FA-1E4E-9AF4-CEE64A1A53F4}" presName="conn2-1" presStyleLbl="parChTrans1D3" presStyleIdx="0" presStyleCnt="2"/>
      <dgm:spPr/>
      <dgm:t>
        <a:bodyPr/>
        <a:lstStyle/>
        <a:p>
          <a:endParaRPr kumimoji="1" lang="ja-JP" altLang="en-US"/>
        </a:p>
      </dgm:t>
    </dgm:pt>
    <dgm:pt modelId="{B457441A-8C43-7F4F-9EE0-C7D1528536E5}" type="pres">
      <dgm:prSet presAssocID="{CE550FF8-A3FA-1E4E-9AF4-CEE64A1A53F4}" presName="connTx" presStyleLbl="parChTrans1D3" presStyleIdx="0" presStyleCnt="2"/>
      <dgm:spPr/>
      <dgm:t>
        <a:bodyPr/>
        <a:lstStyle/>
        <a:p>
          <a:endParaRPr kumimoji="1" lang="ja-JP" altLang="en-US"/>
        </a:p>
      </dgm:t>
    </dgm:pt>
    <dgm:pt modelId="{2C8E3EDF-F40A-4048-A5B4-0891E7A9787D}" type="pres">
      <dgm:prSet presAssocID="{BC59A68E-8635-6C43-84CB-05046B11CF1D}" presName="root2" presStyleCnt="0"/>
      <dgm:spPr/>
    </dgm:pt>
    <dgm:pt modelId="{C07F0CDC-7D88-5E4A-B9DE-FF10876C38BC}" type="pres">
      <dgm:prSet presAssocID="{BC59A68E-8635-6C43-84CB-05046B11CF1D}" presName="LevelTwoTextNode" presStyleLbl="node3" presStyleIdx="0" presStyleCnt="2" custScaleX="118723" custScaleY="150069" custLinFactNeighborX="-839" custLinFactNeighborY="-23477">
        <dgm:presLayoutVars>
          <dgm:chPref val="3"/>
        </dgm:presLayoutVars>
      </dgm:prSet>
      <dgm:spPr/>
      <dgm:t>
        <a:bodyPr/>
        <a:lstStyle/>
        <a:p>
          <a:endParaRPr kumimoji="1" lang="ja-JP" altLang="en-US"/>
        </a:p>
      </dgm:t>
    </dgm:pt>
    <dgm:pt modelId="{3535F5E4-CD9F-8C4E-B0AD-6098D8E88D04}" type="pres">
      <dgm:prSet presAssocID="{BC59A68E-8635-6C43-84CB-05046B11CF1D}" presName="level3hierChild" presStyleCnt="0"/>
      <dgm:spPr/>
    </dgm:pt>
    <dgm:pt modelId="{904C38E7-35C2-2C44-8FF5-455560A54E9D}" type="pres">
      <dgm:prSet presAssocID="{C4B42E62-C45E-9049-ABF2-6FC85C64A9B4}" presName="conn2-1" presStyleLbl="parChTrans1D3" presStyleIdx="1" presStyleCnt="2"/>
      <dgm:spPr/>
      <dgm:t>
        <a:bodyPr/>
        <a:lstStyle/>
        <a:p>
          <a:endParaRPr kumimoji="1" lang="ja-JP" altLang="en-US"/>
        </a:p>
      </dgm:t>
    </dgm:pt>
    <dgm:pt modelId="{68F64557-E40D-3242-90C6-88CCA4B7F7D0}" type="pres">
      <dgm:prSet presAssocID="{C4B42E62-C45E-9049-ABF2-6FC85C64A9B4}" presName="connTx" presStyleLbl="parChTrans1D3" presStyleIdx="1" presStyleCnt="2"/>
      <dgm:spPr/>
      <dgm:t>
        <a:bodyPr/>
        <a:lstStyle/>
        <a:p>
          <a:endParaRPr kumimoji="1" lang="ja-JP" altLang="en-US"/>
        </a:p>
      </dgm:t>
    </dgm:pt>
    <dgm:pt modelId="{43A52FE6-56A6-244D-91CE-D359E9DCDA2F}" type="pres">
      <dgm:prSet presAssocID="{FDA6D0C9-8E49-8646-A2FE-77D3CF75F4FC}" presName="root2" presStyleCnt="0"/>
      <dgm:spPr/>
    </dgm:pt>
    <dgm:pt modelId="{16EA20DD-BB53-A64C-A3BD-F5363DFCFFDD}" type="pres">
      <dgm:prSet presAssocID="{FDA6D0C9-8E49-8646-A2FE-77D3CF75F4FC}" presName="LevelTwoTextNode" presStyleLbl="node3" presStyleIdx="1" presStyleCnt="2" custScaleX="115616" custScaleY="144435" custLinFactNeighborX="7">
        <dgm:presLayoutVars>
          <dgm:chPref val="3"/>
        </dgm:presLayoutVars>
      </dgm:prSet>
      <dgm:spPr/>
      <dgm:t>
        <a:bodyPr/>
        <a:lstStyle/>
        <a:p>
          <a:endParaRPr kumimoji="1" lang="ja-JP" altLang="en-US"/>
        </a:p>
      </dgm:t>
    </dgm:pt>
    <dgm:pt modelId="{BC25154E-D693-8C43-B5F6-E7AD18ADA73C}" type="pres">
      <dgm:prSet presAssocID="{FDA6D0C9-8E49-8646-A2FE-77D3CF75F4FC}" presName="level3hierChild" presStyleCnt="0"/>
      <dgm:spPr/>
    </dgm:pt>
    <dgm:pt modelId="{DDEAAD2B-8844-8043-B8B8-61FEDA211EC8}" type="pres">
      <dgm:prSet presAssocID="{02ABC670-9993-6A46-8E8F-C0FE20E16848}" presName="conn2-1" presStyleLbl="parChTrans1D2" presStyleIdx="2" presStyleCnt="3"/>
      <dgm:spPr/>
      <dgm:t>
        <a:bodyPr/>
        <a:lstStyle/>
        <a:p>
          <a:endParaRPr kumimoji="1" lang="ja-JP" altLang="en-US"/>
        </a:p>
      </dgm:t>
    </dgm:pt>
    <dgm:pt modelId="{020F0107-BF05-8349-BEE5-605E44137210}" type="pres">
      <dgm:prSet presAssocID="{02ABC670-9993-6A46-8E8F-C0FE20E16848}" presName="connTx" presStyleLbl="parChTrans1D2" presStyleIdx="2" presStyleCnt="3"/>
      <dgm:spPr/>
      <dgm:t>
        <a:bodyPr/>
        <a:lstStyle/>
        <a:p>
          <a:endParaRPr kumimoji="1" lang="ja-JP" altLang="en-US"/>
        </a:p>
      </dgm:t>
    </dgm:pt>
    <dgm:pt modelId="{D1E8A58C-5C3B-D84A-9C69-E3B4CC1AD9CB}" type="pres">
      <dgm:prSet presAssocID="{0A88DFE6-6A5B-5342-9EF9-EB239D78822D}" presName="root2" presStyleCnt="0"/>
      <dgm:spPr/>
    </dgm:pt>
    <dgm:pt modelId="{71962DBB-4578-EE41-A031-37C423119E6C}" type="pres">
      <dgm:prSet presAssocID="{0A88DFE6-6A5B-5342-9EF9-EB239D78822D}" presName="LevelTwoTextNode" presStyleLbl="node2" presStyleIdx="2" presStyleCnt="3" custLinFactNeighborY="-3358">
        <dgm:presLayoutVars>
          <dgm:chPref val="3"/>
        </dgm:presLayoutVars>
      </dgm:prSet>
      <dgm:spPr/>
      <dgm:t>
        <a:bodyPr/>
        <a:lstStyle/>
        <a:p>
          <a:endParaRPr kumimoji="1" lang="ja-JP" altLang="en-US"/>
        </a:p>
      </dgm:t>
    </dgm:pt>
    <dgm:pt modelId="{26436B71-0F52-B844-946B-258A31762008}" type="pres">
      <dgm:prSet presAssocID="{0A88DFE6-6A5B-5342-9EF9-EB239D78822D}" presName="level3hierChild" presStyleCnt="0"/>
      <dgm:spPr/>
    </dgm:pt>
  </dgm:ptLst>
  <dgm:cxnLst>
    <dgm:cxn modelId="{A5137519-2266-4248-895E-BFE9BC51E8C4}" type="presOf" srcId="{0A88DFE6-6A5B-5342-9EF9-EB239D78822D}" destId="{71962DBB-4578-EE41-A031-37C423119E6C}" srcOrd="0" destOrd="0" presId="urn:microsoft.com/office/officeart/2005/8/layout/hierarchy2"/>
    <dgm:cxn modelId="{415E2C76-A441-AA4B-81A8-5DFE16232779}" type="presOf" srcId="{B61ED839-ED37-40CC-8483-1BB9E688137E}" destId="{3D53F39C-7D51-4891-8AD8-FAB16C297EB8}" srcOrd="0" destOrd="0" presId="urn:microsoft.com/office/officeart/2005/8/layout/hierarchy2"/>
    <dgm:cxn modelId="{3B5ACF7C-DE24-9A42-B03A-1477C11B5B44}" type="presOf" srcId="{0DBAAEBE-1791-5E48-9D86-0E9206CDA848}" destId="{C7082D1A-C002-794A-B379-C3D11231DB32}" srcOrd="0" destOrd="0" presId="urn:microsoft.com/office/officeart/2005/8/layout/hierarchy2"/>
    <dgm:cxn modelId="{997867B0-44B6-0A43-AFAD-F372FB279405}" type="presOf" srcId="{D0D48B98-C4C9-436D-9E71-481F8F8FD339}" destId="{67906494-9404-43F3-8D31-718117214276}" srcOrd="0" destOrd="0" presId="urn:microsoft.com/office/officeart/2005/8/layout/hierarchy2"/>
    <dgm:cxn modelId="{8ED84E35-260F-E14C-8F4C-C22F02BD25C7}" type="presOf" srcId="{C4B42E62-C45E-9049-ABF2-6FC85C64A9B4}" destId="{68F64557-E40D-3242-90C6-88CCA4B7F7D0}" srcOrd="1" destOrd="0" presId="urn:microsoft.com/office/officeart/2005/8/layout/hierarchy2"/>
    <dgm:cxn modelId="{A1484023-13D7-493D-B026-BE1A4B1E101D}" srcId="{B61ED839-ED37-40CC-8483-1BB9E688137E}" destId="{D0D48B98-C4C9-436D-9E71-481F8F8FD339}" srcOrd="0" destOrd="0" parTransId="{0EF9AE0B-B8E8-4349-8A45-E2D06636E15B}" sibTransId="{EAF0A1A3-7895-4CED-911C-DC7F0ECA80BF}"/>
    <dgm:cxn modelId="{B27FB9F0-BFFD-2C46-9205-FC0C00112470}" type="presOf" srcId="{C4B42E62-C45E-9049-ABF2-6FC85C64A9B4}" destId="{904C38E7-35C2-2C44-8FF5-455560A54E9D}" srcOrd="0" destOrd="0" presId="urn:microsoft.com/office/officeart/2005/8/layout/hierarchy2"/>
    <dgm:cxn modelId="{A290F86D-A7C7-F94F-965C-F4C47819DE44}" srcId="{D0D48B98-C4C9-436D-9E71-481F8F8FD339}" destId="{0A88DFE6-6A5B-5342-9EF9-EB239D78822D}" srcOrd="2" destOrd="0" parTransId="{02ABC670-9993-6A46-8E8F-C0FE20E16848}" sibTransId="{D154EEEE-F54C-1F4F-A8C5-2F7502DE5914}"/>
    <dgm:cxn modelId="{E7F92E24-514E-8446-AE10-41F640B468A1}" type="presOf" srcId="{99AF79B4-7E47-6B4D-B641-217D77043A73}" destId="{E037A870-6CDC-8847-B827-420F27BF0267}" srcOrd="0" destOrd="0" presId="urn:microsoft.com/office/officeart/2005/8/layout/hierarchy2"/>
    <dgm:cxn modelId="{F7E5688E-81D4-4E3A-BADF-CDC794182D98}" srcId="{D0D48B98-C4C9-436D-9E71-481F8F8FD339}" destId="{7B21F244-DC92-472C-BCD3-0AF227F6E0EA}" srcOrd="0" destOrd="0" parTransId="{1809186D-B172-471F-A79F-830BA31031ED}" sibTransId="{CD11F502-EFD4-4CC0-901B-4C24C8C20328}"/>
    <dgm:cxn modelId="{C6A06A4C-4620-9047-8F6B-035AB6561A69}" type="presOf" srcId="{CE550FF8-A3FA-1E4E-9AF4-CEE64A1A53F4}" destId="{B457441A-8C43-7F4F-9EE0-C7D1528536E5}" srcOrd="1" destOrd="0" presId="urn:microsoft.com/office/officeart/2005/8/layout/hierarchy2"/>
    <dgm:cxn modelId="{F0E94DE0-7686-184B-9A26-4F63D4F0B4D7}" type="presOf" srcId="{02ABC670-9993-6A46-8E8F-C0FE20E16848}" destId="{020F0107-BF05-8349-BEE5-605E44137210}" srcOrd="1" destOrd="0" presId="urn:microsoft.com/office/officeart/2005/8/layout/hierarchy2"/>
    <dgm:cxn modelId="{4102E631-D1C3-2C45-8156-DD5CD3DA896C}" type="presOf" srcId="{CE550FF8-A3FA-1E4E-9AF4-CEE64A1A53F4}" destId="{A02D2B6B-F886-0C4C-AC4F-08387A483E60}" srcOrd="0" destOrd="0" presId="urn:microsoft.com/office/officeart/2005/8/layout/hierarchy2"/>
    <dgm:cxn modelId="{42EECCD1-BCB0-3F4A-9E4E-83BC75D7E3FC}" srcId="{0DBAAEBE-1791-5E48-9D86-0E9206CDA848}" destId="{FDA6D0C9-8E49-8646-A2FE-77D3CF75F4FC}" srcOrd="1" destOrd="0" parTransId="{C4B42E62-C45E-9049-ABF2-6FC85C64A9B4}" sibTransId="{DF75711F-40F1-3642-B276-8E1CF99FD319}"/>
    <dgm:cxn modelId="{3F681B51-BE9B-EA48-B33B-33269ABD13F3}" type="presOf" srcId="{99AF79B4-7E47-6B4D-B641-217D77043A73}" destId="{794E1DAD-4A0A-FA45-99E1-5CA6C7823E4F}" srcOrd="1" destOrd="0" presId="urn:microsoft.com/office/officeart/2005/8/layout/hierarchy2"/>
    <dgm:cxn modelId="{339B8796-1BD0-624F-BA85-EF6B16ECAE44}" type="presOf" srcId="{FDA6D0C9-8E49-8646-A2FE-77D3CF75F4FC}" destId="{16EA20DD-BB53-A64C-A3BD-F5363DFCFFDD}" srcOrd="0" destOrd="0" presId="urn:microsoft.com/office/officeart/2005/8/layout/hierarchy2"/>
    <dgm:cxn modelId="{3B9DE268-2A27-1B4A-AA94-124CFF977976}" type="presOf" srcId="{7B21F244-DC92-472C-BCD3-0AF227F6E0EA}" destId="{F66C0D78-BB19-49E7-B88B-E92D8FA6DC6F}" srcOrd="0" destOrd="0" presId="urn:microsoft.com/office/officeart/2005/8/layout/hierarchy2"/>
    <dgm:cxn modelId="{9890F623-C31B-164C-827E-D661DA844D38}" type="presOf" srcId="{02ABC670-9993-6A46-8E8F-C0FE20E16848}" destId="{DDEAAD2B-8844-8043-B8B8-61FEDA211EC8}" srcOrd="0" destOrd="0" presId="urn:microsoft.com/office/officeart/2005/8/layout/hierarchy2"/>
    <dgm:cxn modelId="{0A4816FA-012B-624F-B9C1-BABEE0015D8F}" type="presOf" srcId="{BC59A68E-8635-6C43-84CB-05046B11CF1D}" destId="{C07F0CDC-7D88-5E4A-B9DE-FF10876C38BC}" srcOrd="0" destOrd="0" presId="urn:microsoft.com/office/officeart/2005/8/layout/hierarchy2"/>
    <dgm:cxn modelId="{3EDB7DE4-E074-E548-B735-24895A44A28D}" type="presOf" srcId="{1809186D-B172-471F-A79F-830BA31031ED}" destId="{E060D517-13DE-49EE-AE2B-0EB71669AEB2}" srcOrd="0" destOrd="0" presId="urn:microsoft.com/office/officeart/2005/8/layout/hierarchy2"/>
    <dgm:cxn modelId="{B6EEC291-0BC6-3C46-8B49-C7BBB02C3902}" type="presOf" srcId="{1809186D-B172-471F-A79F-830BA31031ED}" destId="{6DC30871-E228-4993-8A11-F678A32F6F1C}" srcOrd="1" destOrd="0" presId="urn:microsoft.com/office/officeart/2005/8/layout/hierarchy2"/>
    <dgm:cxn modelId="{D0197BED-0E4D-E34C-9760-4CD1309FEEDD}" srcId="{D0D48B98-C4C9-436D-9E71-481F8F8FD339}" destId="{0DBAAEBE-1791-5E48-9D86-0E9206CDA848}" srcOrd="1" destOrd="0" parTransId="{99AF79B4-7E47-6B4D-B641-217D77043A73}" sibTransId="{2FFA1F2E-A6CD-6547-B493-183245455359}"/>
    <dgm:cxn modelId="{D56D1932-021D-814D-A9BA-88B9F77A1F85}" srcId="{0DBAAEBE-1791-5E48-9D86-0E9206CDA848}" destId="{BC59A68E-8635-6C43-84CB-05046B11CF1D}" srcOrd="0" destOrd="0" parTransId="{CE550FF8-A3FA-1E4E-9AF4-CEE64A1A53F4}" sibTransId="{1AFEFD5A-CF72-FC42-B323-435AA0A6BE2E}"/>
    <dgm:cxn modelId="{BB2A0D24-1571-FC47-9BB5-084690E1D2B4}" type="presParOf" srcId="{3D53F39C-7D51-4891-8AD8-FAB16C297EB8}" destId="{83DBF503-2ACA-4D87-9EEE-1F945B256AE3}" srcOrd="0" destOrd="0" presId="urn:microsoft.com/office/officeart/2005/8/layout/hierarchy2"/>
    <dgm:cxn modelId="{EB0B2F71-BE53-BE4F-B6D5-7B83E468014F}" type="presParOf" srcId="{83DBF503-2ACA-4D87-9EEE-1F945B256AE3}" destId="{67906494-9404-43F3-8D31-718117214276}" srcOrd="0" destOrd="0" presId="urn:microsoft.com/office/officeart/2005/8/layout/hierarchy2"/>
    <dgm:cxn modelId="{E64D7B06-5095-824C-A0C3-F5C48AF777E0}" type="presParOf" srcId="{83DBF503-2ACA-4D87-9EEE-1F945B256AE3}" destId="{52908CFA-E438-4631-BBAF-C752DBC8A209}" srcOrd="1" destOrd="0" presId="urn:microsoft.com/office/officeart/2005/8/layout/hierarchy2"/>
    <dgm:cxn modelId="{E53E65B7-D72D-2544-9251-92699324174B}" type="presParOf" srcId="{52908CFA-E438-4631-BBAF-C752DBC8A209}" destId="{E060D517-13DE-49EE-AE2B-0EB71669AEB2}" srcOrd="0" destOrd="0" presId="urn:microsoft.com/office/officeart/2005/8/layout/hierarchy2"/>
    <dgm:cxn modelId="{D689A50C-C7D5-6E4A-A4F1-B72162F43A7C}" type="presParOf" srcId="{E060D517-13DE-49EE-AE2B-0EB71669AEB2}" destId="{6DC30871-E228-4993-8A11-F678A32F6F1C}" srcOrd="0" destOrd="0" presId="urn:microsoft.com/office/officeart/2005/8/layout/hierarchy2"/>
    <dgm:cxn modelId="{24827202-1924-9640-9490-48E7423C89DE}" type="presParOf" srcId="{52908CFA-E438-4631-BBAF-C752DBC8A209}" destId="{F0A83664-433C-4B4F-8A7E-9280C8CFB2AF}" srcOrd="1" destOrd="0" presId="urn:microsoft.com/office/officeart/2005/8/layout/hierarchy2"/>
    <dgm:cxn modelId="{14E8A4DA-D86F-1142-8ABA-ABD0C926CC66}" type="presParOf" srcId="{F0A83664-433C-4B4F-8A7E-9280C8CFB2AF}" destId="{F66C0D78-BB19-49E7-B88B-E92D8FA6DC6F}" srcOrd="0" destOrd="0" presId="urn:microsoft.com/office/officeart/2005/8/layout/hierarchy2"/>
    <dgm:cxn modelId="{2232D621-0A30-5047-BC45-445D649E456B}" type="presParOf" srcId="{F0A83664-433C-4B4F-8A7E-9280C8CFB2AF}" destId="{56D3A019-CE82-449B-A966-FA080C2B79EA}" srcOrd="1" destOrd="0" presId="urn:microsoft.com/office/officeart/2005/8/layout/hierarchy2"/>
    <dgm:cxn modelId="{A05B3572-37CC-2149-924B-A074BC80BED8}" type="presParOf" srcId="{52908CFA-E438-4631-BBAF-C752DBC8A209}" destId="{E037A870-6CDC-8847-B827-420F27BF0267}" srcOrd="2" destOrd="0" presId="urn:microsoft.com/office/officeart/2005/8/layout/hierarchy2"/>
    <dgm:cxn modelId="{C21FF7BA-20D8-7B49-A3A9-E0A2DF674F7D}" type="presParOf" srcId="{E037A870-6CDC-8847-B827-420F27BF0267}" destId="{794E1DAD-4A0A-FA45-99E1-5CA6C7823E4F}" srcOrd="0" destOrd="0" presId="urn:microsoft.com/office/officeart/2005/8/layout/hierarchy2"/>
    <dgm:cxn modelId="{7E6D884C-988A-934D-8685-5823E895F30C}" type="presParOf" srcId="{52908CFA-E438-4631-BBAF-C752DBC8A209}" destId="{027DE02E-9018-F448-8AA4-1F873FDD57B3}" srcOrd="3" destOrd="0" presId="urn:microsoft.com/office/officeart/2005/8/layout/hierarchy2"/>
    <dgm:cxn modelId="{4E091E16-F046-F048-BB04-0EC18AB61715}" type="presParOf" srcId="{027DE02E-9018-F448-8AA4-1F873FDD57B3}" destId="{C7082D1A-C002-794A-B379-C3D11231DB32}" srcOrd="0" destOrd="0" presId="urn:microsoft.com/office/officeart/2005/8/layout/hierarchy2"/>
    <dgm:cxn modelId="{277A4AA5-E574-BF43-B669-E9E6D045E3F8}" type="presParOf" srcId="{027DE02E-9018-F448-8AA4-1F873FDD57B3}" destId="{6FD07B89-D89B-554D-8292-47ABB6C00593}" srcOrd="1" destOrd="0" presId="urn:microsoft.com/office/officeart/2005/8/layout/hierarchy2"/>
    <dgm:cxn modelId="{BAF9201F-6820-F14F-855F-A9AF03E3619A}" type="presParOf" srcId="{6FD07B89-D89B-554D-8292-47ABB6C00593}" destId="{A02D2B6B-F886-0C4C-AC4F-08387A483E60}" srcOrd="0" destOrd="0" presId="urn:microsoft.com/office/officeart/2005/8/layout/hierarchy2"/>
    <dgm:cxn modelId="{B0A5C743-0E3D-C94F-8B54-F3CD7F66C9B1}" type="presParOf" srcId="{A02D2B6B-F886-0C4C-AC4F-08387A483E60}" destId="{B457441A-8C43-7F4F-9EE0-C7D1528536E5}" srcOrd="0" destOrd="0" presId="urn:microsoft.com/office/officeart/2005/8/layout/hierarchy2"/>
    <dgm:cxn modelId="{C87755A3-CD1F-244E-933B-7FEA12D94956}" type="presParOf" srcId="{6FD07B89-D89B-554D-8292-47ABB6C00593}" destId="{2C8E3EDF-F40A-4048-A5B4-0891E7A9787D}" srcOrd="1" destOrd="0" presId="urn:microsoft.com/office/officeart/2005/8/layout/hierarchy2"/>
    <dgm:cxn modelId="{5073B0F5-F025-B349-84A4-D3A21AEC5D6A}" type="presParOf" srcId="{2C8E3EDF-F40A-4048-A5B4-0891E7A9787D}" destId="{C07F0CDC-7D88-5E4A-B9DE-FF10876C38BC}" srcOrd="0" destOrd="0" presId="urn:microsoft.com/office/officeart/2005/8/layout/hierarchy2"/>
    <dgm:cxn modelId="{1FAE652E-3ECB-D342-A979-34734CFA720A}" type="presParOf" srcId="{2C8E3EDF-F40A-4048-A5B4-0891E7A9787D}" destId="{3535F5E4-CD9F-8C4E-B0AD-6098D8E88D04}" srcOrd="1" destOrd="0" presId="urn:microsoft.com/office/officeart/2005/8/layout/hierarchy2"/>
    <dgm:cxn modelId="{42BFD628-CBE6-1842-9993-24A3FC2C2355}" type="presParOf" srcId="{6FD07B89-D89B-554D-8292-47ABB6C00593}" destId="{904C38E7-35C2-2C44-8FF5-455560A54E9D}" srcOrd="2" destOrd="0" presId="urn:microsoft.com/office/officeart/2005/8/layout/hierarchy2"/>
    <dgm:cxn modelId="{1145622B-6870-6E48-8C3A-8D91568A8AD4}" type="presParOf" srcId="{904C38E7-35C2-2C44-8FF5-455560A54E9D}" destId="{68F64557-E40D-3242-90C6-88CCA4B7F7D0}" srcOrd="0" destOrd="0" presId="urn:microsoft.com/office/officeart/2005/8/layout/hierarchy2"/>
    <dgm:cxn modelId="{EBDC5FCD-FAA2-9441-9AD6-A7CE0CBF7D29}" type="presParOf" srcId="{6FD07B89-D89B-554D-8292-47ABB6C00593}" destId="{43A52FE6-56A6-244D-91CE-D359E9DCDA2F}" srcOrd="3" destOrd="0" presId="urn:microsoft.com/office/officeart/2005/8/layout/hierarchy2"/>
    <dgm:cxn modelId="{9052F70F-40A2-BB4E-A4ED-441AF0BFDC78}" type="presParOf" srcId="{43A52FE6-56A6-244D-91CE-D359E9DCDA2F}" destId="{16EA20DD-BB53-A64C-A3BD-F5363DFCFFDD}" srcOrd="0" destOrd="0" presId="urn:microsoft.com/office/officeart/2005/8/layout/hierarchy2"/>
    <dgm:cxn modelId="{5AD3775E-5BD9-D841-BC45-D357612DA923}" type="presParOf" srcId="{43A52FE6-56A6-244D-91CE-D359E9DCDA2F}" destId="{BC25154E-D693-8C43-B5F6-E7AD18ADA73C}" srcOrd="1" destOrd="0" presId="urn:microsoft.com/office/officeart/2005/8/layout/hierarchy2"/>
    <dgm:cxn modelId="{20E00444-E5FD-FC43-93E8-19D50CBBF416}" type="presParOf" srcId="{52908CFA-E438-4631-BBAF-C752DBC8A209}" destId="{DDEAAD2B-8844-8043-B8B8-61FEDA211EC8}" srcOrd="4" destOrd="0" presId="urn:microsoft.com/office/officeart/2005/8/layout/hierarchy2"/>
    <dgm:cxn modelId="{4C6A9799-6AC8-C04D-80EF-82ACB49EB5F0}" type="presParOf" srcId="{DDEAAD2B-8844-8043-B8B8-61FEDA211EC8}" destId="{020F0107-BF05-8349-BEE5-605E44137210}" srcOrd="0" destOrd="0" presId="urn:microsoft.com/office/officeart/2005/8/layout/hierarchy2"/>
    <dgm:cxn modelId="{0242822A-6C97-334B-8394-74B94740DD50}" type="presParOf" srcId="{52908CFA-E438-4631-BBAF-C752DBC8A209}" destId="{D1E8A58C-5C3B-D84A-9C69-E3B4CC1AD9CB}" srcOrd="5" destOrd="0" presId="urn:microsoft.com/office/officeart/2005/8/layout/hierarchy2"/>
    <dgm:cxn modelId="{332BAFA3-C072-2B4E-9AD4-6A55C25D0316}" type="presParOf" srcId="{D1E8A58C-5C3B-D84A-9C69-E3B4CC1AD9CB}" destId="{71962DBB-4578-EE41-A031-37C423119E6C}" srcOrd="0" destOrd="0" presId="urn:microsoft.com/office/officeart/2005/8/layout/hierarchy2"/>
    <dgm:cxn modelId="{28C407E7-5568-B845-B33C-0AAC38790840}" type="presParOf" srcId="{D1E8A58C-5C3B-D84A-9C69-E3B4CC1AD9CB}" destId="{26436B71-0F52-B844-946B-258A31762008}" srcOrd="1" destOrd="0" presId="urn:microsoft.com/office/officeart/2005/8/layout/hierarchy2"/>
  </dgm:cxnLst>
  <dgm:bg/>
  <dgm:whole>
    <a:ln w="76200">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BF8E3C-5012-B142-B3D2-6B4E101121DC}" type="doc">
      <dgm:prSet loTypeId="urn:microsoft.com/office/officeart/2005/8/layout/process1" loCatId="process" qsTypeId="urn:microsoft.com/office/officeart/2005/8/quickstyle/simple4" qsCatId="simple" csTypeId="urn:microsoft.com/office/officeart/2005/8/colors/accent1_2" csCatId="accent1" phldr="1"/>
      <dgm:spPr/>
    </dgm:pt>
    <dgm:pt modelId="{B7D34451-6678-1247-B05C-0981EFC49ACA}">
      <dgm:prSet phldrT="[テキスト]"/>
      <dgm:spPr>
        <a:solidFill>
          <a:schemeClr val="accent6"/>
        </a:solidFill>
        <a:ln w="63500">
          <a:solidFill>
            <a:schemeClr val="tx2"/>
          </a:solidFill>
          <a:prstDash val="sysDash"/>
        </a:ln>
        <a:effectLst/>
      </dgm:spPr>
      <dgm:t>
        <a:bodyPr/>
        <a:lstStyle/>
        <a:p>
          <a:r>
            <a:rPr kumimoji="1" lang="ja-JP" altLang="en-US" dirty="0" smtClean="0"/>
            <a:t>訴求</a:t>
          </a:r>
        </a:p>
        <a:p>
          <a:r>
            <a:rPr kumimoji="1" lang="ja-JP" altLang="en-US" dirty="0" smtClean="0"/>
            <a:t>ポイント</a:t>
          </a:r>
          <a:endParaRPr kumimoji="1" lang="ja-JP" altLang="en-US" dirty="0"/>
        </a:p>
      </dgm:t>
    </dgm:pt>
    <dgm:pt modelId="{414155BC-B9B2-D94A-B923-5474BDFFE9C5}" type="parTrans" cxnId="{63263898-BF92-0449-A28F-551E3F82B88F}">
      <dgm:prSet/>
      <dgm:spPr/>
      <dgm:t>
        <a:bodyPr/>
        <a:lstStyle/>
        <a:p>
          <a:endParaRPr kumimoji="1" lang="ja-JP" altLang="en-US"/>
        </a:p>
      </dgm:t>
    </dgm:pt>
    <dgm:pt modelId="{A216AB7B-4784-0D43-A0C1-C511FA3E273A}" type="sibTrans" cxnId="{63263898-BF92-0449-A28F-551E3F82B88F}">
      <dgm:prSet/>
      <dgm:spPr>
        <a:solidFill>
          <a:schemeClr val="tx2"/>
        </a:solidFill>
        <a:effectLst/>
      </dgm:spPr>
      <dgm:t>
        <a:bodyPr/>
        <a:lstStyle/>
        <a:p>
          <a:endParaRPr kumimoji="1" lang="ja-JP" altLang="en-US"/>
        </a:p>
      </dgm:t>
    </dgm:pt>
    <dgm:pt modelId="{44B28564-0921-8A44-96EC-D96E5DE538B7}">
      <dgm:prSet phldrT="[テキスト]"/>
      <dgm:spPr>
        <a:solidFill>
          <a:schemeClr val="accent2"/>
        </a:solidFill>
        <a:ln w="63500">
          <a:solidFill>
            <a:schemeClr val="tx1"/>
          </a:solidFill>
          <a:prstDash val="sysDash"/>
        </a:ln>
        <a:effectLst/>
      </dgm:spPr>
      <dgm:t>
        <a:bodyPr/>
        <a:lstStyle/>
        <a:p>
          <a:r>
            <a:rPr kumimoji="1" lang="ja-JP" altLang="en-US" dirty="0" smtClean="0"/>
            <a:t>経験価値</a:t>
          </a:r>
          <a:endParaRPr kumimoji="1" lang="ja-JP" altLang="en-US" dirty="0"/>
        </a:p>
      </dgm:t>
    </dgm:pt>
    <dgm:pt modelId="{C1C74F16-5FC5-0647-A5D1-37C7487ECC1B}" type="parTrans" cxnId="{CD50AE66-8DED-2E49-BCA0-D08B3D8C9C04}">
      <dgm:prSet/>
      <dgm:spPr/>
      <dgm:t>
        <a:bodyPr/>
        <a:lstStyle/>
        <a:p>
          <a:endParaRPr kumimoji="1" lang="ja-JP" altLang="en-US"/>
        </a:p>
      </dgm:t>
    </dgm:pt>
    <dgm:pt modelId="{4593C291-F6D0-E748-BF03-AC1A404057DA}" type="sibTrans" cxnId="{CD50AE66-8DED-2E49-BCA0-D08B3D8C9C04}">
      <dgm:prSet/>
      <dgm:spPr>
        <a:solidFill>
          <a:schemeClr val="tx2"/>
        </a:solidFill>
        <a:effectLst/>
      </dgm:spPr>
      <dgm:t>
        <a:bodyPr/>
        <a:lstStyle/>
        <a:p>
          <a:endParaRPr kumimoji="1" lang="ja-JP" altLang="en-US"/>
        </a:p>
      </dgm:t>
    </dgm:pt>
    <dgm:pt modelId="{91ADAA1D-FF6F-AC42-AB8E-624B90A0F399}">
      <dgm:prSet phldrT="[テキスト]"/>
      <dgm:spPr>
        <a:solidFill>
          <a:srgbClr val="FF0000"/>
        </a:solidFill>
        <a:ln w="63500">
          <a:solidFill>
            <a:schemeClr val="tx1"/>
          </a:solidFill>
          <a:prstDash val="sysDash"/>
        </a:ln>
        <a:effectLst/>
      </dgm:spPr>
      <dgm:t>
        <a:bodyPr/>
        <a:lstStyle/>
        <a:p>
          <a:r>
            <a:rPr kumimoji="1" lang="ja-JP" altLang="en-US" dirty="0" smtClean="0"/>
            <a:t>店舗に対する</a:t>
          </a:r>
        </a:p>
        <a:p>
          <a:r>
            <a:rPr kumimoji="1" lang="ja-JP" altLang="en-US" dirty="0" smtClean="0"/>
            <a:t>態度</a:t>
          </a:r>
          <a:endParaRPr kumimoji="1" lang="ja-JP" altLang="en-US" dirty="0"/>
        </a:p>
      </dgm:t>
    </dgm:pt>
    <dgm:pt modelId="{40F32BBE-3471-A641-8756-B8C17452AA31}" type="parTrans" cxnId="{B3CA94E3-0CB7-B147-AB1E-476C67040FE2}">
      <dgm:prSet/>
      <dgm:spPr/>
      <dgm:t>
        <a:bodyPr/>
        <a:lstStyle/>
        <a:p>
          <a:endParaRPr kumimoji="1" lang="ja-JP" altLang="en-US"/>
        </a:p>
      </dgm:t>
    </dgm:pt>
    <dgm:pt modelId="{E9D9F16D-2997-EF4F-BF1E-62B336159C36}" type="sibTrans" cxnId="{B3CA94E3-0CB7-B147-AB1E-476C67040FE2}">
      <dgm:prSet/>
      <dgm:spPr/>
      <dgm:t>
        <a:bodyPr/>
        <a:lstStyle/>
        <a:p>
          <a:endParaRPr kumimoji="1" lang="ja-JP" altLang="en-US"/>
        </a:p>
      </dgm:t>
    </dgm:pt>
    <dgm:pt modelId="{D5E1D2C4-73F0-AF49-9A69-A1342C0D60EF}" type="pres">
      <dgm:prSet presAssocID="{E0BF8E3C-5012-B142-B3D2-6B4E101121DC}" presName="Name0" presStyleCnt="0">
        <dgm:presLayoutVars>
          <dgm:dir/>
          <dgm:resizeHandles val="exact"/>
        </dgm:presLayoutVars>
      </dgm:prSet>
      <dgm:spPr/>
    </dgm:pt>
    <dgm:pt modelId="{0772C147-915F-9A49-9B85-33D03E4FACF5}" type="pres">
      <dgm:prSet presAssocID="{B7D34451-6678-1247-B05C-0981EFC49ACA}" presName="node" presStyleLbl="node1" presStyleIdx="0" presStyleCnt="3">
        <dgm:presLayoutVars>
          <dgm:bulletEnabled val="1"/>
        </dgm:presLayoutVars>
      </dgm:prSet>
      <dgm:spPr/>
      <dgm:t>
        <a:bodyPr/>
        <a:lstStyle/>
        <a:p>
          <a:endParaRPr kumimoji="1" lang="ja-JP" altLang="en-US"/>
        </a:p>
      </dgm:t>
    </dgm:pt>
    <dgm:pt modelId="{80BAC846-7D17-BC4D-B5A3-2CA1100BDCE2}" type="pres">
      <dgm:prSet presAssocID="{A216AB7B-4784-0D43-A0C1-C511FA3E273A}" presName="sibTrans" presStyleLbl="sibTrans2D1" presStyleIdx="0" presStyleCnt="2"/>
      <dgm:spPr/>
      <dgm:t>
        <a:bodyPr/>
        <a:lstStyle/>
        <a:p>
          <a:endParaRPr kumimoji="1" lang="ja-JP" altLang="en-US"/>
        </a:p>
      </dgm:t>
    </dgm:pt>
    <dgm:pt modelId="{1DF28741-A4EB-D746-8F12-B421376D7357}" type="pres">
      <dgm:prSet presAssocID="{A216AB7B-4784-0D43-A0C1-C511FA3E273A}" presName="connectorText" presStyleLbl="sibTrans2D1" presStyleIdx="0" presStyleCnt="2"/>
      <dgm:spPr/>
      <dgm:t>
        <a:bodyPr/>
        <a:lstStyle/>
        <a:p>
          <a:endParaRPr kumimoji="1" lang="ja-JP" altLang="en-US"/>
        </a:p>
      </dgm:t>
    </dgm:pt>
    <dgm:pt modelId="{3D829FA7-5EB5-F344-BDAD-8FD09594D302}" type="pres">
      <dgm:prSet presAssocID="{44B28564-0921-8A44-96EC-D96E5DE538B7}" presName="node" presStyleLbl="node1" presStyleIdx="1" presStyleCnt="3" custLinFactNeighborY="-3894">
        <dgm:presLayoutVars>
          <dgm:bulletEnabled val="1"/>
        </dgm:presLayoutVars>
      </dgm:prSet>
      <dgm:spPr/>
      <dgm:t>
        <a:bodyPr/>
        <a:lstStyle/>
        <a:p>
          <a:endParaRPr kumimoji="1" lang="ja-JP" altLang="en-US"/>
        </a:p>
      </dgm:t>
    </dgm:pt>
    <dgm:pt modelId="{959F788F-6CD3-DE46-8E12-22D946B60683}" type="pres">
      <dgm:prSet presAssocID="{4593C291-F6D0-E748-BF03-AC1A404057DA}" presName="sibTrans" presStyleLbl="sibTrans2D1" presStyleIdx="1" presStyleCnt="2"/>
      <dgm:spPr/>
      <dgm:t>
        <a:bodyPr/>
        <a:lstStyle/>
        <a:p>
          <a:endParaRPr kumimoji="1" lang="ja-JP" altLang="en-US"/>
        </a:p>
      </dgm:t>
    </dgm:pt>
    <dgm:pt modelId="{60C92D38-9428-264F-BBBD-12E26D51B3F4}" type="pres">
      <dgm:prSet presAssocID="{4593C291-F6D0-E748-BF03-AC1A404057DA}" presName="connectorText" presStyleLbl="sibTrans2D1" presStyleIdx="1" presStyleCnt="2"/>
      <dgm:spPr/>
      <dgm:t>
        <a:bodyPr/>
        <a:lstStyle/>
        <a:p>
          <a:endParaRPr kumimoji="1" lang="ja-JP" altLang="en-US"/>
        </a:p>
      </dgm:t>
    </dgm:pt>
    <dgm:pt modelId="{AB80DE70-3EF3-B746-A8C6-972066A46874}" type="pres">
      <dgm:prSet presAssocID="{91ADAA1D-FF6F-AC42-AB8E-624B90A0F399}" presName="node" presStyleLbl="node1" presStyleIdx="2" presStyleCnt="3">
        <dgm:presLayoutVars>
          <dgm:bulletEnabled val="1"/>
        </dgm:presLayoutVars>
      </dgm:prSet>
      <dgm:spPr/>
      <dgm:t>
        <a:bodyPr/>
        <a:lstStyle/>
        <a:p>
          <a:endParaRPr kumimoji="1" lang="ja-JP" altLang="en-US"/>
        </a:p>
      </dgm:t>
    </dgm:pt>
  </dgm:ptLst>
  <dgm:cxnLst>
    <dgm:cxn modelId="{63263898-BF92-0449-A28F-551E3F82B88F}" srcId="{E0BF8E3C-5012-B142-B3D2-6B4E101121DC}" destId="{B7D34451-6678-1247-B05C-0981EFC49ACA}" srcOrd="0" destOrd="0" parTransId="{414155BC-B9B2-D94A-B923-5474BDFFE9C5}" sibTransId="{A216AB7B-4784-0D43-A0C1-C511FA3E273A}"/>
    <dgm:cxn modelId="{938A9A76-FD1A-2440-A31E-01A20F590DBF}" type="presOf" srcId="{91ADAA1D-FF6F-AC42-AB8E-624B90A0F399}" destId="{AB80DE70-3EF3-B746-A8C6-972066A46874}" srcOrd="0" destOrd="0" presId="urn:microsoft.com/office/officeart/2005/8/layout/process1"/>
    <dgm:cxn modelId="{44A2702B-7548-7048-845E-B3D435FD3515}" type="presOf" srcId="{4593C291-F6D0-E748-BF03-AC1A404057DA}" destId="{60C92D38-9428-264F-BBBD-12E26D51B3F4}" srcOrd="1" destOrd="0" presId="urn:microsoft.com/office/officeart/2005/8/layout/process1"/>
    <dgm:cxn modelId="{1318EA3D-1C5F-3341-8DE4-B46909F6C977}" type="presOf" srcId="{44B28564-0921-8A44-96EC-D96E5DE538B7}" destId="{3D829FA7-5EB5-F344-BDAD-8FD09594D302}" srcOrd="0" destOrd="0" presId="urn:microsoft.com/office/officeart/2005/8/layout/process1"/>
    <dgm:cxn modelId="{D233DD51-3761-B041-9F2C-12084099DEDC}" type="presOf" srcId="{B7D34451-6678-1247-B05C-0981EFC49ACA}" destId="{0772C147-915F-9A49-9B85-33D03E4FACF5}" srcOrd="0" destOrd="0" presId="urn:microsoft.com/office/officeart/2005/8/layout/process1"/>
    <dgm:cxn modelId="{AA922588-1765-1A4B-9BBE-5C298824622E}" type="presOf" srcId="{4593C291-F6D0-E748-BF03-AC1A404057DA}" destId="{959F788F-6CD3-DE46-8E12-22D946B60683}" srcOrd="0" destOrd="0" presId="urn:microsoft.com/office/officeart/2005/8/layout/process1"/>
    <dgm:cxn modelId="{9C3B4B3E-2FF6-274A-8BB7-05962E2B389F}" type="presOf" srcId="{A216AB7B-4784-0D43-A0C1-C511FA3E273A}" destId="{80BAC846-7D17-BC4D-B5A3-2CA1100BDCE2}" srcOrd="0" destOrd="0" presId="urn:microsoft.com/office/officeart/2005/8/layout/process1"/>
    <dgm:cxn modelId="{01956091-823B-B349-AE22-799F8BD01ACD}" type="presOf" srcId="{A216AB7B-4784-0D43-A0C1-C511FA3E273A}" destId="{1DF28741-A4EB-D746-8F12-B421376D7357}" srcOrd="1" destOrd="0" presId="urn:microsoft.com/office/officeart/2005/8/layout/process1"/>
    <dgm:cxn modelId="{CD50AE66-8DED-2E49-BCA0-D08B3D8C9C04}" srcId="{E0BF8E3C-5012-B142-B3D2-6B4E101121DC}" destId="{44B28564-0921-8A44-96EC-D96E5DE538B7}" srcOrd="1" destOrd="0" parTransId="{C1C74F16-5FC5-0647-A5D1-37C7487ECC1B}" sibTransId="{4593C291-F6D0-E748-BF03-AC1A404057DA}"/>
    <dgm:cxn modelId="{25408FE5-9105-A942-A55A-EA1607F7B7BF}" type="presOf" srcId="{E0BF8E3C-5012-B142-B3D2-6B4E101121DC}" destId="{D5E1D2C4-73F0-AF49-9A69-A1342C0D60EF}" srcOrd="0" destOrd="0" presId="urn:microsoft.com/office/officeart/2005/8/layout/process1"/>
    <dgm:cxn modelId="{B3CA94E3-0CB7-B147-AB1E-476C67040FE2}" srcId="{E0BF8E3C-5012-B142-B3D2-6B4E101121DC}" destId="{91ADAA1D-FF6F-AC42-AB8E-624B90A0F399}" srcOrd="2" destOrd="0" parTransId="{40F32BBE-3471-A641-8756-B8C17452AA31}" sibTransId="{E9D9F16D-2997-EF4F-BF1E-62B336159C36}"/>
    <dgm:cxn modelId="{662773F5-E76A-684D-8503-98B08D860771}" type="presParOf" srcId="{D5E1D2C4-73F0-AF49-9A69-A1342C0D60EF}" destId="{0772C147-915F-9A49-9B85-33D03E4FACF5}" srcOrd="0" destOrd="0" presId="urn:microsoft.com/office/officeart/2005/8/layout/process1"/>
    <dgm:cxn modelId="{E87C40A2-31F2-2F4E-ACA4-FA46164012C3}" type="presParOf" srcId="{D5E1D2C4-73F0-AF49-9A69-A1342C0D60EF}" destId="{80BAC846-7D17-BC4D-B5A3-2CA1100BDCE2}" srcOrd="1" destOrd="0" presId="urn:microsoft.com/office/officeart/2005/8/layout/process1"/>
    <dgm:cxn modelId="{A356B1FB-63E4-8842-A188-F3D7B4AFFE25}" type="presParOf" srcId="{80BAC846-7D17-BC4D-B5A3-2CA1100BDCE2}" destId="{1DF28741-A4EB-D746-8F12-B421376D7357}" srcOrd="0" destOrd="0" presId="urn:microsoft.com/office/officeart/2005/8/layout/process1"/>
    <dgm:cxn modelId="{7A1220CD-67E4-8446-AAC5-DFD538BA62ED}" type="presParOf" srcId="{D5E1D2C4-73F0-AF49-9A69-A1342C0D60EF}" destId="{3D829FA7-5EB5-F344-BDAD-8FD09594D302}" srcOrd="2" destOrd="0" presId="urn:microsoft.com/office/officeart/2005/8/layout/process1"/>
    <dgm:cxn modelId="{F479129E-C560-8545-8617-4CF3BB283BBB}" type="presParOf" srcId="{D5E1D2C4-73F0-AF49-9A69-A1342C0D60EF}" destId="{959F788F-6CD3-DE46-8E12-22D946B60683}" srcOrd="3" destOrd="0" presId="urn:microsoft.com/office/officeart/2005/8/layout/process1"/>
    <dgm:cxn modelId="{DD0F44EB-402F-CC43-9D5E-5D6D23F03E1B}" type="presParOf" srcId="{959F788F-6CD3-DE46-8E12-22D946B60683}" destId="{60C92D38-9428-264F-BBBD-12E26D51B3F4}" srcOrd="0" destOrd="0" presId="urn:microsoft.com/office/officeart/2005/8/layout/process1"/>
    <dgm:cxn modelId="{096F94CA-5B60-A247-A410-605457EBB303}" type="presParOf" srcId="{D5E1D2C4-73F0-AF49-9A69-A1342C0D60EF}" destId="{AB80DE70-3EF3-B746-A8C6-972066A46874}" srcOrd="4" destOrd="0" presId="urn:microsoft.com/office/officeart/2005/8/layout/process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906494-9404-43F3-8D31-718117214276}">
      <dsp:nvSpPr>
        <dsp:cNvPr id="0" name=""/>
        <dsp:cNvSpPr/>
      </dsp:nvSpPr>
      <dsp:spPr>
        <a:xfrm>
          <a:off x="5374" y="835573"/>
          <a:ext cx="2332780" cy="2309920"/>
        </a:xfrm>
        <a:prstGeom prst="roundRect">
          <a:avLst>
            <a:gd name="adj" fmla="val 10000"/>
          </a:avLst>
        </a:prstGeom>
        <a:solidFill>
          <a:schemeClr val="lt1">
            <a:hueOff val="0"/>
            <a:satOff val="0"/>
            <a:lumOff val="0"/>
            <a:alphaOff val="0"/>
          </a:schemeClr>
        </a:solidFill>
        <a:ln w="190500" cap="flat" cmpd="sng" algn="ctr">
          <a:solidFill>
            <a:schemeClr val="dk1">
              <a:shade val="80000"/>
              <a:hueOff val="0"/>
              <a:satOff val="0"/>
              <a:lumOff val="0"/>
            </a:schemeClr>
          </a:solidFill>
          <a:prstDash val="solid"/>
          <a:round/>
          <a:headEnd type="none" w="med" len="med"/>
          <a:tailEnd type="none" w="med" len="me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t" anchorCtr="0">
          <a:noAutofit/>
        </a:bodyPr>
        <a:lstStyle/>
        <a:p>
          <a:pPr lvl="0" algn="ctr" defTabSz="1066800">
            <a:lnSpc>
              <a:spcPct val="50000"/>
            </a:lnSpc>
            <a:spcBef>
              <a:spcPct val="0"/>
            </a:spcBef>
            <a:spcAft>
              <a:spcPct val="35000"/>
            </a:spcAft>
          </a:pPr>
          <a:endParaRPr kumimoji="1" lang="ja-JP" altLang="en-US" sz="2400" b="1" kern="1200" dirty="0" smtClean="0"/>
        </a:p>
        <a:p>
          <a:pPr lvl="0" algn="ctr" defTabSz="1066800">
            <a:lnSpc>
              <a:spcPct val="50000"/>
            </a:lnSpc>
            <a:spcBef>
              <a:spcPct val="0"/>
            </a:spcBef>
            <a:spcAft>
              <a:spcPct val="35000"/>
            </a:spcAft>
          </a:pPr>
          <a:r>
            <a:rPr kumimoji="1" lang="ja-JP" altLang="en-US" sz="2400" b="1" kern="1200" dirty="0" smtClean="0"/>
            <a:t>小売店舗</a:t>
          </a:r>
          <a:endParaRPr kumimoji="1" lang="en-US" altLang="ja-JP" sz="2400" b="1" kern="1200" dirty="0" smtClean="0"/>
        </a:p>
        <a:p>
          <a:pPr lvl="0" algn="ctr" defTabSz="1066800">
            <a:lnSpc>
              <a:spcPct val="50000"/>
            </a:lnSpc>
            <a:spcBef>
              <a:spcPct val="0"/>
            </a:spcBef>
            <a:spcAft>
              <a:spcPct val="35000"/>
            </a:spcAft>
          </a:pPr>
          <a:r>
            <a:rPr kumimoji="1" lang="ja-JP" altLang="en-US" sz="2400" b="1" kern="1200" dirty="0" smtClean="0"/>
            <a:t>環境要因</a:t>
          </a:r>
          <a:endParaRPr kumimoji="1" lang="ja-JP" altLang="en-US" sz="2400" b="1" kern="1200" dirty="0"/>
        </a:p>
      </dsp:txBody>
      <dsp:txXfrm>
        <a:off x="73029" y="903228"/>
        <a:ext cx="2197470" cy="2174610"/>
      </dsp:txXfrm>
    </dsp:sp>
    <dsp:sp modelId="{E060D517-13DE-49EE-AE2B-0EB71669AEB2}">
      <dsp:nvSpPr>
        <dsp:cNvPr id="0" name=""/>
        <dsp:cNvSpPr/>
      </dsp:nvSpPr>
      <dsp:spPr>
        <a:xfrm rot="18071637">
          <a:off x="1948463" y="1275363"/>
          <a:ext cx="1616766" cy="47326"/>
        </a:xfrm>
        <a:custGeom>
          <a:avLst/>
          <a:gdLst/>
          <a:ahLst/>
          <a:cxnLst/>
          <a:rect l="0" t="0" r="0" b="0"/>
          <a:pathLst>
            <a:path>
              <a:moveTo>
                <a:pt x="0" y="23663"/>
              </a:moveTo>
              <a:lnTo>
                <a:pt x="1616766" y="2366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2716427" y="1258608"/>
        <a:ext cx="80838" cy="80838"/>
      </dsp:txXfrm>
    </dsp:sp>
    <dsp:sp modelId="{F66C0D78-BB19-49E7-B88B-E92D8FA6DC6F}">
      <dsp:nvSpPr>
        <dsp:cNvPr id="0" name=""/>
        <dsp:cNvSpPr/>
      </dsp:nvSpPr>
      <dsp:spPr>
        <a:xfrm>
          <a:off x="3175538" y="0"/>
          <a:ext cx="2093456" cy="1215042"/>
        </a:xfrm>
        <a:prstGeom prst="roundRect">
          <a:avLst>
            <a:gd name="adj" fmla="val 10000"/>
          </a:avLst>
        </a:prstGeom>
        <a:solidFill>
          <a:schemeClr val="lt1">
            <a:hueOff val="0"/>
            <a:satOff val="0"/>
            <a:lumOff val="0"/>
            <a:alphaOff val="0"/>
          </a:schemeClr>
        </a:solidFill>
        <a:ln w="190500" cap="flat" cmpd="sng" algn="ctr">
          <a:solidFill>
            <a:schemeClr val="dk1">
              <a:shade val="80000"/>
              <a:hueOff val="0"/>
              <a:satOff val="0"/>
              <a:lumOff val="0"/>
            </a:schemeClr>
          </a:solidFill>
          <a:prstDash val="solid"/>
          <a:round/>
          <a:headEnd type="none" w="med" len="med"/>
          <a:tailEnd type="none" w="med" len="me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50000"/>
            </a:lnSpc>
            <a:spcBef>
              <a:spcPct val="0"/>
            </a:spcBef>
            <a:spcAft>
              <a:spcPct val="35000"/>
            </a:spcAft>
          </a:pPr>
          <a:r>
            <a:rPr kumimoji="1" lang="ja-JP" altLang="en-US" sz="2400" b="1" kern="1200" dirty="0" smtClean="0"/>
            <a:t>雰囲気要因</a:t>
          </a:r>
        </a:p>
        <a:p>
          <a:pPr lvl="0" algn="ctr" defTabSz="1066800">
            <a:lnSpc>
              <a:spcPct val="50000"/>
            </a:lnSpc>
            <a:spcBef>
              <a:spcPct val="0"/>
            </a:spcBef>
            <a:spcAft>
              <a:spcPct val="35000"/>
            </a:spcAft>
          </a:pPr>
          <a:r>
            <a:rPr kumimoji="1" lang="ja-JP" altLang="en-US" sz="1800" b="1" kern="1200" dirty="0" smtClean="0"/>
            <a:t>（空気の質感、</a:t>
          </a:r>
        </a:p>
        <a:p>
          <a:pPr lvl="0" algn="ctr" defTabSz="1066800">
            <a:lnSpc>
              <a:spcPct val="50000"/>
            </a:lnSpc>
            <a:spcBef>
              <a:spcPct val="0"/>
            </a:spcBef>
            <a:spcAft>
              <a:spcPct val="35000"/>
            </a:spcAft>
          </a:pPr>
          <a:r>
            <a:rPr kumimoji="1" lang="ja-JP" altLang="en-US" sz="1800" b="1" kern="1200" dirty="0" smtClean="0"/>
            <a:t>騒音、香りなど）</a:t>
          </a:r>
          <a:endParaRPr kumimoji="1" lang="ja-JP" altLang="en-US" sz="1800" b="1" kern="1200" dirty="0"/>
        </a:p>
      </dsp:txBody>
      <dsp:txXfrm>
        <a:off x="3211125" y="35587"/>
        <a:ext cx="2022282" cy="1143868"/>
      </dsp:txXfrm>
    </dsp:sp>
    <dsp:sp modelId="{E037A870-6CDC-8847-B827-420F27BF0267}">
      <dsp:nvSpPr>
        <dsp:cNvPr id="0" name=""/>
        <dsp:cNvSpPr/>
      </dsp:nvSpPr>
      <dsp:spPr>
        <a:xfrm rot="21512614">
          <a:off x="2338020" y="1956224"/>
          <a:ext cx="837653" cy="47326"/>
        </a:xfrm>
        <a:custGeom>
          <a:avLst/>
          <a:gdLst/>
          <a:ahLst/>
          <a:cxnLst/>
          <a:rect l="0" t="0" r="0" b="0"/>
          <a:pathLst>
            <a:path>
              <a:moveTo>
                <a:pt x="0" y="23663"/>
              </a:moveTo>
              <a:lnTo>
                <a:pt x="837653" y="2366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2735905" y="1958946"/>
        <a:ext cx="41882" cy="41882"/>
      </dsp:txXfrm>
    </dsp:sp>
    <dsp:sp modelId="{C7082D1A-C002-794A-B379-C3D11231DB32}">
      <dsp:nvSpPr>
        <dsp:cNvPr id="0" name=""/>
        <dsp:cNvSpPr/>
      </dsp:nvSpPr>
      <dsp:spPr>
        <a:xfrm>
          <a:off x="3175538" y="1445878"/>
          <a:ext cx="2093456" cy="1046728"/>
        </a:xfrm>
        <a:prstGeom prst="roundRect">
          <a:avLst>
            <a:gd name="adj" fmla="val 10000"/>
          </a:avLst>
        </a:prstGeom>
        <a:solidFill>
          <a:schemeClr val="lt1">
            <a:hueOff val="0"/>
            <a:satOff val="0"/>
            <a:lumOff val="0"/>
            <a:alphaOff val="0"/>
          </a:schemeClr>
        </a:solidFill>
        <a:ln w="190500" cap="flat" cmpd="sng" algn="ctr">
          <a:solidFill>
            <a:schemeClr val="dk1">
              <a:shade val="80000"/>
              <a:hueOff val="0"/>
              <a:satOff val="0"/>
              <a:lumOff val="0"/>
            </a:schemeClr>
          </a:solidFill>
          <a:prstDash val="solid"/>
          <a:round/>
          <a:headEnd type="none" w="med" len="med"/>
          <a:tailEnd type="none" w="med" len="med"/>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50000"/>
            </a:lnSpc>
            <a:spcBef>
              <a:spcPct val="0"/>
            </a:spcBef>
            <a:spcAft>
              <a:spcPct val="35000"/>
            </a:spcAft>
          </a:pPr>
          <a:r>
            <a:rPr kumimoji="1" lang="ja-JP" altLang="en-US" sz="2400" b="1" kern="1200" dirty="0" smtClean="0"/>
            <a:t>デザイン</a:t>
          </a:r>
        </a:p>
        <a:p>
          <a:pPr lvl="0" algn="ctr" defTabSz="1066800">
            <a:lnSpc>
              <a:spcPct val="50000"/>
            </a:lnSpc>
            <a:spcBef>
              <a:spcPct val="0"/>
            </a:spcBef>
            <a:spcAft>
              <a:spcPct val="35000"/>
            </a:spcAft>
          </a:pPr>
          <a:r>
            <a:rPr kumimoji="1" lang="ja-JP" altLang="en-US" sz="2400" b="1" kern="1200" dirty="0" smtClean="0"/>
            <a:t>要因</a:t>
          </a:r>
        </a:p>
      </dsp:txBody>
      <dsp:txXfrm>
        <a:off x="3206196" y="1476536"/>
        <a:ext cx="2032140" cy="985412"/>
      </dsp:txXfrm>
    </dsp:sp>
    <dsp:sp modelId="{A02D2B6B-F886-0C4C-AC4F-08387A483E60}">
      <dsp:nvSpPr>
        <dsp:cNvPr id="0" name=""/>
        <dsp:cNvSpPr/>
      </dsp:nvSpPr>
      <dsp:spPr>
        <a:xfrm rot="18603996">
          <a:off x="5042080" y="1458220"/>
          <a:ext cx="1273647" cy="47326"/>
        </a:xfrm>
        <a:custGeom>
          <a:avLst/>
          <a:gdLst/>
          <a:ahLst/>
          <a:cxnLst/>
          <a:rect l="0" t="0" r="0" b="0"/>
          <a:pathLst>
            <a:path>
              <a:moveTo>
                <a:pt x="0" y="23663"/>
              </a:moveTo>
              <a:lnTo>
                <a:pt x="1273647" y="23663"/>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5647062" y="1450042"/>
        <a:ext cx="63682" cy="63682"/>
      </dsp:txXfrm>
    </dsp:sp>
    <dsp:sp modelId="{C07F0CDC-7D88-5E4A-B9DE-FF10876C38BC}">
      <dsp:nvSpPr>
        <dsp:cNvPr id="0" name=""/>
        <dsp:cNvSpPr/>
      </dsp:nvSpPr>
      <dsp:spPr>
        <a:xfrm>
          <a:off x="6088813" y="209117"/>
          <a:ext cx="2485414" cy="1570814"/>
        </a:xfrm>
        <a:prstGeom prst="roundRect">
          <a:avLst>
            <a:gd name="adj" fmla="val 10000"/>
          </a:avLst>
        </a:prstGeom>
        <a:solidFill>
          <a:schemeClr val="lt1">
            <a:hueOff val="0"/>
            <a:satOff val="0"/>
            <a:lumOff val="0"/>
            <a:alphaOff val="0"/>
          </a:schemeClr>
        </a:solidFill>
        <a:ln w="190500" cap="flat" cmpd="sng" algn="ctr">
          <a:solidFill>
            <a:schemeClr val="dk1">
              <a:shade val="80000"/>
              <a:hueOff val="0"/>
              <a:satOff val="0"/>
              <a:lumOff val="0"/>
            </a:schemeClr>
          </a:solidFill>
          <a:prstDash val="solid"/>
          <a:round/>
          <a:headEnd type="none" w="med" len="med"/>
          <a:tailEnd type="none" w="med" len="med"/>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50000"/>
            </a:lnSpc>
            <a:spcBef>
              <a:spcPct val="0"/>
            </a:spcBef>
            <a:spcAft>
              <a:spcPct val="35000"/>
            </a:spcAft>
          </a:pPr>
          <a:endParaRPr kumimoji="1" lang="ja-JP" altLang="en-US" sz="2400" b="1" kern="1200" dirty="0" smtClean="0"/>
        </a:p>
        <a:p>
          <a:pPr lvl="0" algn="ctr" defTabSz="1066800">
            <a:lnSpc>
              <a:spcPct val="50000"/>
            </a:lnSpc>
            <a:spcBef>
              <a:spcPct val="0"/>
            </a:spcBef>
            <a:spcAft>
              <a:spcPct val="35000"/>
            </a:spcAft>
          </a:pPr>
          <a:r>
            <a:rPr kumimoji="1" lang="ja-JP" altLang="en-US" sz="2400" b="1" kern="1200" dirty="0" smtClean="0"/>
            <a:t>エクセティクス</a:t>
          </a:r>
        </a:p>
        <a:p>
          <a:pPr lvl="0" algn="ctr" defTabSz="1066800">
            <a:lnSpc>
              <a:spcPct val="50000"/>
            </a:lnSpc>
            <a:spcBef>
              <a:spcPct val="0"/>
            </a:spcBef>
            <a:spcAft>
              <a:spcPct val="35000"/>
            </a:spcAft>
          </a:pPr>
          <a:r>
            <a:rPr kumimoji="1" lang="ja-JP" altLang="en-US" sz="2400" b="1" kern="1200" dirty="0" smtClean="0"/>
            <a:t>要因</a:t>
          </a:r>
        </a:p>
        <a:p>
          <a:pPr lvl="0" algn="ctr" defTabSz="1066800">
            <a:lnSpc>
              <a:spcPct val="50000"/>
            </a:lnSpc>
            <a:spcBef>
              <a:spcPct val="0"/>
            </a:spcBef>
            <a:spcAft>
              <a:spcPct val="35000"/>
            </a:spcAft>
          </a:pPr>
          <a:r>
            <a:rPr kumimoji="1" lang="ja-JP" altLang="en-US" sz="1800" b="1" kern="1200" dirty="0" smtClean="0"/>
            <a:t>（建築様式、規模、</a:t>
          </a:r>
        </a:p>
        <a:p>
          <a:pPr lvl="0" algn="ctr" defTabSz="1066800">
            <a:lnSpc>
              <a:spcPct val="50000"/>
            </a:lnSpc>
            <a:spcBef>
              <a:spcPct val="0"/>
            </a:spcBef>
            <a:spcAft>
              <a:spcPct val="35000"/>
            </a:spcAft>
          </a:pPr>
          <a:r>
            <a:rPr kumimoji="1" lang="ja-JP" altLang="en-US" sz="1800" b="1" kern="1200" dirty="0" smtClean="0"/>
            <a:t>素材、模様など）</a:t>
          </a:r>
        </a:p>
        <a:p>
          <a:pPr lvl="0" algn="ctr" defTabSz="1066800">
            <a:lnSpc>
              <a:spcPct val="50000"/>
            </a:lnSpc>
            <a:spcBef>
              <a:spcPct val="0"/>
            </a:spcBef>
            <a:spcAft>
              <a:spcPct val="35000"/>
            </a:spcAft>
          </a:pPr>
          <a:endParaRPr kumimoji="1" lang="ja-JP" altLang="en-US" sz="1800" b="1" kern="1200" dirty="0"/>
        </a:p>
      </dsp:txBody>
      <dsp:txXfrm>
        <a:off x="6134821" y="255125"/>
        <a:ext cx="2393398" cy="1478798"/>
      </dsp:txXfrm>
    </dsp:sp>
    <dsp:sp modelId="{904C38E7-35C2-2C44-8FF5-455560A54E9D}">
      <dsp:nvSpPr>
        <dsp:cNvPr id="0" name=""/>
        <dsp:cNvSpPr/>
      </dsp:nvSpPr>
      <dsp:spPr>
        <a:xfrm rot="2950374">
          <a:off x="5047229" y="2430259"/>
          <a:ext cx="1281059" cy="47326"/>
        </a:xfrm>
        <a:custGeom>
          <a:avLst/>
          <a:gdLst/>
          <a:ahLst/>
          <a:cxnLst/>
          <a:rect l="0" t="0" r="0" b="0"/>
          <a:pathLst>
            <a:path>
              <a:moveTo>
                <a:pt x="0" y="23663"/>
              </a:moveTo>
              <a:lnTo>
                <a:pt x="1281059" y="23663"/>
              </a:lnTo>
            </a:path>
          </a:pathLst>
        </a:custGeom>
        <a:noFill/>
        <a:ln w="2540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5655732" y="2421896"/>
        <a:ext cx="64052" cy="64052"/>
      </dsp:txXfrm>
    </dsp:sp>
    <dsp:sp modelId="{16EA20DD-BB53-A64C-A3BD-F5363DFCFFDD}">
      <dsp:nvSpPr>
        <dsp:cNvPr id="0" name=""/>
        <dsp:cNvSpPr/>
      </dsp:nvSpPr>
      <dsp:spPr>
        <a:xfrm>
          <a:off x="6106524" y="2182681"/>
          <a:ext cx="2420370" cy="1511842"/>
        </a:xfrm>
        <a:prstGeom prst="roundRect">
          <a:avLst>
            <a:gd name="adj" fmla="val 10000"/>
          </a:avLst>
        </a:prstGeom>
        <a:solidFill>
          <a:schemeClr val="lt1">
            <a:hueOff val="0"/>
            <a:satOff val="0"/>
            <a:lumOff val="0"/>
            <a:alphaOff val="0"/>
          </a:schemeClr>
        </a:solidFill>
        <a:ln w="190500" cap="flat" cmpd="sng" algn="ctr">
          <a:solidFill>
            <a:schemeClr val="dk1">
              <a:shade val="80000"/>
              <a:hueOff val="0"/>
              <a:satOff val="0"/>
              <a:lumOff val="0"/>
            </a:schemeClr>
          </a:solidFill>
          <a:prstDash val="solid"/>
          <a:round/>
          <a:headEnd type="none" w="med" len="med"/>
          <a:tailEnd type="none" w="med" len="med"/>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50000"/>
            </a:lnSpc>
            <a:spcBef>
              <a:spcPct val="0"/>
            </a:spcBef>
            <a:spcAft>
              <a:spcPct val="35000"/>
            </a:spcAft>
          </a:pPr>
          <a:r>
            <a:rPr kumimoji="1" lang="ja-JP" altLang="en-US" sz="2400" b="1" kern="1200" dirty="0" smtClean="0"/>
            <a:t>機能要因</a:t>
          </a:r>
        </a:p>
        <a:p>
          <a:pPr lvl="0" algn="ctr" defTabSz="1066800">
            <a:lnSpc>
              <a:spcPct val="50000"/>
            </a:lnSpc>
            <a:spcBef>
              <a:spcPct val="0"/>
            </a:spcBef>
            <a:spcAft>
              <a:spcPct val="35000"/>
            </a:spcAft>
          </a:pPr>
          <a:r>
            <a:rPr kumimoji="1" lang="ja-JP" altLang="en-US" sz="1800" b="1" kern="1200" dirty="0" smtClean="0"/>
            <a:t>（レイアウト、陳列、</a:t>
          </a:r>
        </a:p>
        <a:p>
          <a:pPr lvl="0" algn="ctr" defTabSz="1066800">
            <a:lnSpc>
              <a:spcPct val="50000"/>
            </a:lnSpc>
            <a:spcBef>
              <a:spcPct val="0"/>
            </a:spcBef>
            <a:spcAft>
              <a:spcPct val="35000"/>
            </a:spcAft>
          </a:pPr>
          <a:r>
            <a:rPr kumimoji="1" lang="ja-JP" altLang="en-US" sz="1800" b="1" kern="1200" dirty="0" smtClean="0"/>
            <a:t>快適さなど）</a:t>
          </a:r>
          <a:endParaRPr kumimoji="1" lang="ja-JP" altLang="en-US" sz="1800" b="1" kern="1200" dirty="0"/>
        </a:p>
      </dsp:txBody>
      <dsp:txXfrm>
        <a:off x="6150804" y="2226961"/>
        <a:ext cx="2331810" cy="1423282"/>
      </dsp:txXfrm>
    </dsp:sp>
    <dsp:sp modelId="{DDEAAD2B-8844-8043-B8B8-61FEDA211EC8}">
      <dsp:nvSpPr>
        <dsp:cNvPr id="0" name=""/>
        <dsp:cNvSpPr/>
      </dsp:nvSpPr>
      <dsp:spPr>
        <a:xfrm rot="3374384">
          <a:off x="2003424" y="2593242"/>
          <a:ext cx="1506844" cy="47326"/>
        </a:xfrm>
        <a:custGeom>
          <a:avLst/>
          <a:gdLst/>
          <a:ahLst/>
          <a:cxnLst/>
          <a:rect l="0" t="0" r="0" b="0"/>
          <a:pathLst>
            <a:path>
              <a:moveTo>
                <a:pt x="0" y="23663"/>
              </a:moveTo>
              <a:lnTo>
                <a:pt x="1506844" y="23663"/>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2719175" y="2579235"/>
        <a:ext cx="75342" cy="75342"/>
      </dsp:txXfrm>
    </dsp:sp>
    <dsp:sp modelId="{71962DBB-4578-EE41-A031-37C423119E6C}">
      <dsp:nvSpPr>
        <dsp:cNvPr id="0" name=""/>
        <dsp:cNvSpPr/>
      </dsp:nvSpPr>
      <dsp:spPr>
        <a:xfrm>
          <a:off x="3175538" y="2719914"/>
          <a:ext cx="2093456" cy="1046728"/>
        </a:xfrm>
        <a:prstGeom prst="roundRect">
          <a:avLst>
            <a:gd name="adj" fmla="val 10000"/>
          </a:avLst>
        </a:prstGeom>
        <a:solidFill>
          <a:schemeClr val="lt1">
            <a:hueOff val="0"/>
            <a:satOff val="0"/>
            <a:lumOff val="0"/>
            <a:alphaOff val="0"/>
          </a:schemeClr>
        </a:solidFill>
        <a:ln w="190500" cap="flat" cmpd="sng" algn="ctr">
          <a:solidFill>
            <a:schemeClr val="dk1">
              <a:shade val="80000"/>
              <a:hueOff val="0"/>
              <a:satOff val="0"/>
              <a:lumOff val="0"/>
            </a:schemeClr>
          </a:solidFill>
          <a:prstDash val="solid"/>
          <a:round/>
          <a:headEnd type="none" w="med" len="med"/>
          <a:tailEnd type="none" w="med" len="me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50000"/>
            </a:lnSpc>
            <a:spcBef>
              <a:spcPct val="0"/>
            </a:spcBef>
            <a:spcAft>
              <a:spcPct val="35000"/>
            </a:spcAft>
          </a:pPr>
          <a:r>
            <a:rPr kumimoji="1" lang="ja-JP" altLang="en-US" sz="2400" b="1" kern="1200" dirty="0" smtClean="0"/>
            <a:t>社会的要因</a:t>
          </a:r>
        </a:p>
        <a:p>
          <a:pPr lvl="0" algn="ctr" defTabSz="1066800">
            <a:lnSpc>
              <a:spcPct val="50000"/>
            </a:lnSpc>
            <a:spcBef>
              <a:spcPct val="0"/>
            </a:spcBef>
            <a:spcAft>
              <a:spcPct val="35000"/>
            </a:spcAft>
          </a:pPr>
          <a:r>
            <a:rPr kumimoji="1" lang="ja-JP" altLang="en-US" sz="1800" b="1" kern="1200" dirty="0" smtClean="0"/>
            <a:t>（他の顧客、</a:t>
          </a:r>
        </a:p>
        <a:p>
          <a:pPr lvl="0" algn="ctr" defTabSz="1066800">
            <a:lnSpc>
              <a:spcPct val="50000"/>
            </a:lnSpc>
            <a:spcBef>
              <a:spcPct val="0"/>
            </a:spcBef>
            <a:spcAft>
              <a:spcPct val="35000"/>
            </a:spcAft>
          </a:pPr>
          <a:r>
            <a:rPr kumimoji="1" lang="ja-JP" altLang="en-US" sz="1800" b="1" kern="1200" dirty="0" smtClean="0"/>
            <a:t>従業員など）</a:t>
          </a:r>
          <a:endParaRPr kumimoji="1" lang="ja-JP" altLang="en-US" sz="1800" b="1" kern="1200" dirty="0"/>
        </a:p>
      </dsp:txBody>
      <dsp:txXfrm>
        <a:off x="3206196" y="2750572"/>
        <a:ext cx="2032140" cy="9854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72C147-915F-9A49-9B85-33D03E4FACF5}">
      <dsp:nvSpPr>
        <dsp:cNvPr id="0" name=""/>
        <dsp:cNvSpPr/>
      </dsp:nvSpPr>
      <dsp:spPr>
        <a:xfrm>
          <a:off x="6936" y="1500142"/>
          <a:ext cx="2073245" cy="1243947"/>
        </a:xfrm>
        <a:prstGeom prst="roundRect">
          <a:avLst>
            <a:gd name="adj" fmla="val 10000"/>
          </a:avLst>
        </a:prstGeom>
        <a:solidFill>
          <a:schemeClr val="accent6"/>
        </a:solidFill>
        <a:ln w="63500">
          <a:solidFill>
            <a:schemeClr val="tx2"/>
          </a:solidFill>
          <a:prstDash val="sysDash"/>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訴求</a:t>
          </a:r>
        </a:p>
        <a:p>
          <a:pPr lvl="0" algn="ctr" defTabSz="1066800">
            <a:lnSpc>
              <a:spcPct val="90000"/>
            </a:lnSpc>
            <a:spcBef>
              <a:spcPct val="0"/>
            </a:spcBef>
            <a:spcAft>
              <a:spcPct val="35000"/>
            </a:spcAft>
          </a:pPr>
          <a:r>
            <a:rPr kumimoji="1" lang="ja-JP" altLang="en-US" sz="2400" kern="1200" dirty="0" smtClean="0"/>
            <a:t>ポイント</a:t>
          </a:r>
          <a:endParaRPr kumimoji="1" lang="ja-JP" altLang="en-US" sz="2400" kern="1200" dirty="0"/>
        </a:p>
      </dsp:txBody>
      <dsp:txXfrm>
        <a:off x="43370" y="1536576"/>
        <a:ext cx="2000377" cy="1171079"/>
      </dsp:txXfrm>
    </dsp:sp>
    <dsp:sp modelId="{80BAC846-7D17-BC4D-B5A3-2CA1100BDCE2}">
      <dsp:nvSpPr>
        <dsp:cNvPr id="0" name=""/>
        <dsp:cNvSpPr/>
      </dsp:nvSpPr>
      <dsp:spPr>
        <a:xfrm rot="21542634">
          <a:off x="2287475" y="1840606"/>
          <a:ext cx="439589" cy="514164"/>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kumimoji="1" lang="ja-JP" altLang="en-US" sz="2000" kern="1200"/>
        </a:p>
      </dsp:txBody>
      <dsp:txXfrm>
        <a:off x="2287484" y="1944539"/>
        <a:ext cx="307712" cy="308498"/>
      </dsp:txXfrm>
    </dsp:sp>
    <dsp:sp modelId="{3D829FA7-5EB5-F344-BDAD-8FD09594D302}">
      <dsp:nvSpPr>
        <dsp:cNvPr id="0" name=""/>
        <dsp:cNvSpPr/>
      </dsp:nvSpPr>
      <dsp:spPr>
        <a:xfrm>
          <a:off x="2909480" y="1451703"/>
          <a:ext cx="2073245" cy="1243947"/>
        </a:xfrm>
        <a:prstGeom prst="roundRect">
          <a:avLst>
            <a:gd name="adj" fmla="val 10000"/>
          </a:avLst>
        </a:prstGeom>
        <a:solidFill>
          <a:schemeClr val="accent2"/>
        </a:solidFill>
        <a:ln w="63500">
          <a:solidFill>
            <a:schemeClr val="tx1"/>
          </a:solidFill>
          <a:prstDash val="sysDash"/>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経験価値</a:t>
          </a:r>
          <a:endParaRPr kumimoji="1" lang="ja-JP" altLang="en-US" sz="2400" kern="1200" dirty="0"/>
        </a:p>
      </dsp:txBody>
      <dsp:txXfrm>
        <a:off x="2945914" y="1488137"/>
        <a:ext cx="2000377" cy="1171079"/>
      </dsp:txXfrm>
    </dsp:sp>
    <dsp:sp modelId="{959F788F-6CD3-DE46-8E12-22D946B60683}">
      <dsp:nvSpPr>
        <dsp:cNvPr id="0" name=""/>
        <dsp:cNvSpPr/>
      </dsp:nvSpPr>
      <dsp:spPr>
        <a:xfrm rot="57366">
          <a:off x="5190019" y="1841021"/>
          <a:ext cx="439589" cy="514164"/>
        </a:xfrm>
        <a:prstGeom prst="rightArrow">
          <a:avLst>
            <a:gd name="adj1" fmla="val 60000"/>
            <a:gd name="adj2" fmla="val 50000"/>
          </a:avLst>
        </a:prstGeom>
        <a:solidFill>
          <a:schemeClr val="tx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kumimoji="1" lang="ja-JP" altLang="en-US" sz="2000" kern="1200"/>
        </a:p>
      </dsp:txBody>
      <dsp:txXfrm>
        <a:off x="5190028" y="1942754"/>
        <a:ext cx="307712" cy="308498"/>
      </dsp:txXfrm>
    </dsp:sp>
    <dsp:sp modelId="{AB80DE70-3EF3-B746-A8C6-972066A46874}">
      <dsp:nvSpPr>
        <dsp:cNvPr id="0" name=""/>
        <dsp:cNvSpPr/>
      </dsp:nvSpPr>
      <dsp:spPr>
        <a:xfrm>
          <a:off x="5812023" y="1500142"/>
          <a:ext cx="2073245" cy="1243947"/>
        </a:xfrm>
        <a:prstGeom prst="roundRect">
          <a:avLst>
            <a:gd name="adj" fmla="val 10000"/>
          </a:avLst>
        </a:prstGeom>
        <a:solidFill>
          <a:srgbClr val="FF0000"/>
        </a:solidFill>
        <a:ln w="63500">
          <a:solidFill>
            <a:schemeClr val="tx1"/>
          </a:solidFill>
          <a:prstDash val="sysDash"/>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店舗に対する</a:t>
          </a:r>
        </a:p>
        <a:p>
          <a:pPr lvl="0" algn="ctr" defTabSz="1066800">
            <a:lnSpc>
              <a:spcPct val="90000"/>
            </a:lnSpc>
            <a:spcBef>
              <a:spcPct val="0"/>
            </a:spcBef>
            <a:spcAft>
              <a:spcPct val="35000"/>
            </a:spcAft>
          </a:pPr>
          <a:r>
            <a:rPr kumimoji="1" lang="ja-JP" altLang="en-US" sz="2400" kern="1200" dirty="0" smtClean="0"/>
            <a:t>態度</a:t>
          </a:r>
          <a:endParaRPr kumimoji="1" lang="ja-JP" altLang="en-US" sz="2400" kern="1200" dirty="0"/>
        </a:p>
      </dsp:txBody>
      <dsp:txXfrm>
        <a:off x="5848457" y="1536576"/>
        <a:ext cx="2000377" cy="117107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80E8FBC-8FC5-624D-A5D6-7E8EE586ECB6}" type="datetimeFigureOut">
              <a:rPr lang="ja-JP" altLang="en-US" smtClean="0"/>
              <a:t>12/09/04</a:t>
            </a:fld>
            <a:endParaRPr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9A4A712-1646-5A48-8042-A00179F8FE85}" type="slidenum">
              <a:rPr lang="ja-JP" altLang="en-US" smtClean="0"/>
              <a:t>‹#›</a:t>
            </a:fld>
            <a:endParaRPr lang="ja-JP" altLang="en-US"/>
          </a:p>
        </p:txBody>
      </p:sp>
    </p:spTree>
    <p:extLst>
      <p:ext uri="{BB962C8B-B14F-4D97-AF65-F5344CB8AC3E}">
        <p14:creationId xmlns:p14="http://schemas.microsoft.com/office/powerpoint/2010/main" val="13559219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0CC08F-F064-EF46-BFFD-C154446D5ACE}" type="datetimeFigureOut">
              <a:rPr lang="ja-JP" altLang="en-US" smtClean="0"/>
              <a:pPr/>
              <a:t>12/09/04</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8EED49-1304-6848-A962-FB49710E3C14}" type="slidenum">
              <a:rPr lang="ja-JP" altLang="en-US" smtClean="0"/>
              <a:pPr/>
              <a:t>‹#›</a:t>
            </a:fld>
            <a:endParaRPr lang="ja-JP" altLang="en-US"/>
          </a:p>
        </p:txBody>
      </p:sp>
    </p:spTree>
    <p:extLst>
      <p:ext uri="{BB962C8B-B14F-4D97-AF65-F5344CB8AC3E}">
        <p14:creationId xmlns:p14="http://schemas.microsoft.com/office/powerpoint/2010/main" val="39372903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タイトル仮っす</a:t>
            </a:r>
            <a:endParaRPr lang="ja-JP" altLang="en-US" dirty="0"/>
          </a:p>
        </p:txBody>
      </p:sp>
      <p:sp>
        <p:nvSpPr>
          <p:cNvPr id="4" name="スライド番号プレースホルダ 3"/>
          <p:cNvSpPr>
            <a:spLocks noGrp="1"/>
          </p:cNvSpPr>
          <p:nvPr>
            <p:ph type="sldNum" sz="quarter" idx="10"/>
          </p:nvPr>
        </p:nvSpPr>
        <p:spPr/>
        <p:txBody>
          <a:bodyPr/>
          <a:lstStyle/>
          <a:p>
            <a:fld id="{198EED49-1304-6848-A962-FB49710E3C14}" type="slidenum">
              <a:rPr lang="ja-JP" altLang="en-US" smtClean="0"/>
              <a:pPr/>
              <a:t>1</a:t>
            </a:fld>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太宰が検証に用いた訴求ポイントの中に</a:t>
            </a:r>
            <a:r>
              <a:rPr lang="en-US" altLang="ja-JP" dirty="0" smtClean="0"/>
              <a:t>RELATE</a:t>
            </a:r>
            <a:r>
              <a:rPr lang="ja-JP" altLang="en-US" dirty="0" smtClean="0"/>
              <a:t>と関係性の強いものがなかった</a:t>
            </a:r>
            <a:endParaRPr lang="ja-JP" altLang="en-US" dirty="0"/>
          </a:p>
        </p:txBody>
      </p:sp>
      <p:sp>
        <p:nvSpPr>
          <p:cNvPr id="4" name="スライド番号プレースホルダ 3"/>
          <p:cNvSpPr>
            <a:spLocks noGrp="1"/>
          </p:cNvSpPr>
          <p:nvPr>
            <p:ph type="sldNum" sz="quarter" idx="10"/>
          </p:nvPr>
        </p:nvSpPr>
        <p:spPr/>
        <p:txBody>
          <a:bodyPr/>
          <a:lstStyle/>
          <a:p>
            <a:fld id="{198EED49-1304-6848-A962-FB49710E3C14}" type="slidenum">
              <a:rPr lang="ja-JP" altLang="en-US" smtClean="0"/>
              <a:pPr/>
              <a:t>16</a:t>
            </a:fld>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経験価値を伝えるには</a:t>
            </a:r>
          </a:p>
          <a:p>
            <a:r>
              <a:rPr lang="ja-JP" altLang="en-US" dirty="0" smtClean="0"/>
              <a:t>テーマでどのような</a:t>
            </a:r>
          </a:p>
          <a:p>
            <a:r>
              <a:rPr lang="ja-JP" altLang="en-US" dirty="0" smtClean="0"/>
              <a:t>内容を訴求すれば良いか</a:t>
            </a:r>
          </a:p>
          <a:p>
            <a:r>
              <a:rPr lang="ja-JP" altLang="en-US" dirty="0" smtClean="0"/>
              <a:t>を明らかにする</a:t>
            </a:r>
          </a:p>
          <a:p>
            <a:endParaRPr lang="en-US" altLang="ja-JP" dirty="0" smtClean="0"/>
          </a:p>
          <a:p>
            <a:r>
              <a:rPr lang="ja-JP" altLang="en-US" dirty="0" smtClean="0"/>
              <a:t>どのような訴求点を持つテーマがより経験価値を伝えるかを明らかにする</a:t>
            </a:r>
            <a:r>
              <a:rPr lang="en-US" altLang="ja-JP" dirty="0" smtClean="0"/>
              <a:t>←</a:t>
            </a:r>
            <a:r>
              <a:rPr lang="ja-JP" altLang="en-US" dirty="0" smtClean="0"/>
              <a:t>みんなでいってたやつ</a:t>
            </a:r>
            <a:endParaRPr lang="en-US" altLang="ja-JP" dirty="0" smtClean="0"/>
          </a:p>
          <a:p>
            <a:r>
              <a:rPr lang="ja-JP" altLang="en-US" dirty="0" smtClean="0"/>
              <a:t>研目もちゃんと考えよう</a:t>
            </a:r>
            <a:endParaRPr lang="en-US" altLang="ja-JP" dirty="0" smtClean="0"/>
          </a:p>
          <a:p>
            <a:r>
              <a:rPr lang="ja-JP" altLang="en-US" dirty="0" smtClean="0"/>
              <a:t>仮説２とかで関与とか重要度の話するとしたらまた研目もちょっと変ってくるかもしれないし！</a:t>
            </a:r>
            <a:endParaRPr lang="en-US" altLang="ja-JP" dirty="0" smtClean="0"/>
          </a:p>
          <a:p>
            <a:endParaRPr lang="ja-JP" altLang="en-US" dirty="0" smtClean="0"/>
          </a:p>
        </p:txBody>
      </p:sp>
      <p:sp>
        <p:nvSpPr>
          <p:cNvPr id="4" name="スライド番号プレースホルダ 3"/>
          <p:cNvSpPr>
            <a:spLocks noGrp="1"/>
          </p:cNvSpPr>
          <p:nvPr>
            <p:ph type="sldNum" sz="quarter" idx="10"/>
          </p:nvPr>
        </p:nvSpPr>
        <p:spPr/>
        <p:txBody>
          <a:bodyPr/>
          <a:lstStyle/>
          <a:p>
            <a:fld id="{198EED49-1304-6848-A962-FB49710E3C14}" type="slidenum">
              <a:rPr lang="ja-JP" altLang="en-US" smtClean="0"/>
              <a:pPr/>
              <a:t>17</a:t>
            </a:fld>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経験価値を伝えるには</a:t>
            </a:r>
          </a:p>
          <a:p>
            <a:r>
              <a:rPr lang="ja-JP" altLang="en-US" dirty="0" smtClean="0"/>
              <a:t>テーマでどのような</a:t>
            </a:r>
          </a:p>
          <a:p>
            <a:r>
              <a:rPr lang="ja-JP" altLang="en-US" dirty="0" smtClean="0"/>
              <a:t>内容を訴求すれば良いか</a:t>
            </a:r>
          </a:p>
          <a:p>
            <a:r>
              <a:rPr lang="ja-JP" altLang="en-US" dirty="0" smtClean="0"/>
              <a:t>を明らかにする</a:t>
            </a:r>
          </a:p>
          <a:p>
            <a:endParaRPr lang="en-US" altLang="ja-JP" dirty="0" smtClean="0"/>
          </a:p>
          <a:p>
            <a:r>
              <a:rPr lang="ja-JP" altLang="en-US" dirty="0" smtClean="0"/>
              <a:t>どのような訴求点を持つテーマがより経験価値を伝えるかを明らかにする</a:t>
            </a:r>
            <a:r>
              <a:rPr lang="en-US" altLang="ja-JP" dirty="0" smtClean="0"/>
              <a:t>←</a:t>
            </a:r>
            <a:r>
              <a:rPr lang="ja-JP" altLang="en-US" dirty="0" smtClean="0"/>
              <a:t>みんなでいってたやつ</a:t>
            </a:r>
            <a:endParaRPr lang="en-US" altLang="ja-JP" dirty="0" smtClean="0"/>
          </a:p>
          <a:p>
            <a:r>
              <a:rPr lang="ja-JP" altLang="en-US" dirty="0" smtClean="0"/>
              <a:t>研目もちゃんと考えよう</a:t>
            </a:r>
            <a:endParaRPr lang="en-US" altLang="ja-JP" dirty="0" smtClean="0"/>
          </a:p>
          <a:p>
            <a:r>
              <a:rPr lang="ja-JP" altLang="en-US" dirty="0" smtClean="0"/>
              <a:t>仮説２とかで関与とか重要度の話するとしたらまた研目もちょっと変ってくるかもしれないし！</a:t>
            </a:r>
            <a:endParaRPr lang="en-US" altLang="ja-JP" dirty="0" smtClean="0"/>
          </a:p>
          <a:p>
            <a:endParaRPr lang="ja-JP" altLang="en-US" dirty="0" smtClean="0"/>
          </a:p>
        </p:txBody>
      </p:sp>
      <p:sp>
        <p:nvSpPr>
          <p:cNvPr id="4" name="スライド番号プレースホルダ 3"/>
          <p:cNvSpPr>
            <a:spLocks noGrp="1"/>
          </p:cNvSpPr>
          <p:nvPr>
            <p:ph type="sldNum" sz="quarter" idx="10"/>
          </p:nvPr>
        </p:nvSpPr>
        <p:spPr/>
        <p:txBody>
          <a:bodyPr/>
          <a:lstStyle/>
          <a:p>
            <a:fld id="{198EED49-1304-6848-A962-FB49710E3C14}" type="slidenum">
              <a:rPr lang="ja-JP" altLang="en-US" smtClean="0"/>
              <a:pPr/>
              <a:t>25</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まず、わたしたちが売り場になぜ注目したか、みたいなとこで、消費者がかなり影響受けている、みたいなのを誰かが言ってたらいいな・・</a:t>
            </a:r>
            <a:endParaRPr kumimoji="1" lang="en-US" altLang="ja-JP" dirty="0" smtClean="0"/>
          </a:p>
          <a:p>
            <a:r>
              <a:rPr kumimoji="1" lang="ja-JP" altLang="en-US" dirty="0" smtClean="0"/>
              <a:t>コトラーとかそういうのいってないかなーないかー笑</a:t>
            </a:r>
            <a:endParaRPr kumimoji="1" lang="en-US" altLang="ja-JP" dirty="0" smtClean="0"/>
          </a:p>
          <a:p>
            <a:r>
              <a:rPr kumimoji="1" lang="ja-JP" altLang="en-US" dirty="0" smtClean="0"/>
              <a:t>まあなかったらこんな風に色んな売り場ありますね、くらいな感じでいいかね。</a:t>
            </a:r>
            <a:endParaRPr kumimoji="1" lang="en-US" altLang="ja-JP" dirty="0" smtClean="0"/>
          </a:p>
          <a:p>
            <a:endParaRPr kumimoji="1" lang="en-US" altLang="ja-JP" dirty="0" smtClean="0"/>
          </a:p>
          <a:p>
            <a:r>
              <a:rPr kumimoji="1" lang="ja-JP" altLang="en-US" dirty="0" smtClean="0"/>
              <a:t>パワポごちゃついてるけど、すきにやってね笑</a:t>
            </a:r>
            <a:endParaRPr kumimoji="1" lang="en-US" altLang="ja-JP" dirty="0" smtClean="0"/>
          </a:p>
          <a:p>
            <a:r>
              <a:rPr kumimoji="1" lang="ja-JP" altLang="en-US" dirty="0" smtClean="0"/>
              <a:t>かなり放り投げる感じだけど、ごめん笑</a:t>
            </a:r>
            <a:endParaRPr kumimoji="1" lang="en-US" altLang="ja-JP" dirty="0" smtClean="0"/>
          </a:p>
          <a:p>
            <a:endParaRPr lang="ja-JP" altLang="en-US" dirty="0"/>
          </a:p>
        </p:txBody>
      </p:sp>
      <p:sp>
        <p:nvSpPr>
          <p:cNvPr id="4" name="スライド番号プレースホルダ 3"/>
          <p:cNvSpPr>
            <a:spLocks noGrp="1"/>
          </p:cNvSpPr>
          <p:nvPr>
            <p:ph type="sldNum" sz="quarter" idx="10"/>
          </p:nvPr>
        </p:nvSpPr>
        <p:spPr/>
        <p:txBody>
          <a:bodyPr/>
          <a:lstStyle/>
          <a:p>
            <a:fld id="{198EED49-1304-6848-A962-FB49710E3C14}" type="slidenum">
              <a:rPr lang="ja-JP" altLang="en-US" smtClean="0"/>
              <a:pPr/>
              <a:t>3</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これらから、デザイン要因に注目しようと考えた、という流れ。</a:t>
            </a:r>
            <a:endParaRPr kumimoji="1" lang="en-US" altLang="ja-JP" dirty="0" smtClean="0"/>
          </a:p>
          <a:p>
            <a:r>
              <a:rPr kumimoji="1" lang="ja-JP" altLang="en-US" dirty="0" smtClean="0"/>
              <a:t>そして、デザイン要因の中でも、テーマを掲げた陳列？が最近よくみられ、また注目されていることが次の記事からもわかる。</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8FC3046E-EB28-40AE-AF2A-61D3FEA491DC}" type="slidenum">
              <a:rPr kumimoji="1" lang="ja-JP" altLang="en-US" smtClean="0"/>
              <a:pPr/>
              <a:t>4</a:t>
            </a:fld>
            <a:endParaRPr kumimoji="1" lang="ja-JP" altLang="en-US"/>
          </a:p>
        </p:txBody>
      </p:sp>
    </p:spTree>
    <p:extLst>
      <p:ext uri="{BB962C8B-B14F-4D97-AF65-F5344CB8AC3E}">
        <p14:creationId xmlns:p14="http://schemas.microsoft.com/office/powerpoint/2010/main" val="619418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・消費者の買い物がブランドやカテゴリーから生活シーン重視へ変わっている</a:t>
            </a:r>
            <a:r>
              <a:rPr kumimoji="1" lang="en-US" altLang="ja-JP" dirty="0" smtClean="0"/>
              <a:t>(</a:t>
            </a:r>
            <a:r>
              <a:rPr kumimoji="1" lang="ja-JP" altLang="en-US" dirty="0" smtClean="0"/>
              <a:t>日経ＭＪ　２０１２</a:t>
            </a:r>
            <a:r>
              <a:rPr kumimoji="1" lang="en-US" altLang="ja-JP" dirty="0" smtClean="0"/>
              <a:t>/</a:t>
            </a:r>
            <a:r>
              <a:rPr kumimoji="1" lang="ja-JP" altLang="en-US" dirty="0" smtClean="0"/>
              <a:t>６</a:t>
            </a:r>
            <a:r>
              <a:rPr kumimoji="1" lang="en-US" altLang="ja-JP" dirty="0" smtClean="0"/>
              <a:t>/</a:t>
            </a:r>
            <a:r>
              <a:rPr kumimoji="1" lang="ja-JP" altLang="en-US" dirty="0" smtClean="0"/>
              <a:t>２０</a:t>
            </a:r>
            <a:r>
              <a:rPr kumimoji="1" lang="en-US" altLang="ja-JP" dirty="0" smtClean="0"/>
              <a:t>)</a:t>
            </a:r>
          </a:p>
          <a:p>
            <a:r>
              <a:rPr kumimoji="1" lang="ja-JP" altLang="en-US" dirty="0" smtClean="0"/>
              <a:t>・ブランドで服を選ぶより、テーマや感性で選ぶ傾向が強まっている</a:t>
            </a:r>
            <a:r>
              <a:rPr kumimoji="1" lang="en-US" altLang="ja-JP" dirty="0" smtClean="0"/>
              <a:t>(</a:t>
            </a:r>
            <a:r>
              <a:rPr kumimoji="1" lang="ja-JP" altLang="en-US" dirty="0" smtClean="0"/>
              <a:t>日経ＭＪ　２０１２</a:t>
            </a:r>
            <a:r>
              <a:rPr kumimoji="1" lang="en-US" altLang="ja-JP" dirty="0" smtClean="0"/>
              <a:t>/</a:t>
            </a:r>
            <a:r>
              <a:rPr kumimoji="1" lang="ja-JP" altLang="en-US" dirty="0" smtClean="0"/>
              <a:t>８</a:t>
            </a:r>
            <a:r>
              <a:rPr kumimoji="1" lang="en-US" altLang="ja-JP" dirty="0" smtClean="0"/>
              <a:t>/</a:t>
            </a:r>
            <a:r>
              <a:rPr kumimoji="1" lang="ja-JP" altLang="en-US" dirty="0" smtClean="0"/>
              <a:t>２０</a:t>
            </a:r>
            <a:r>
              <a:rPr kumimoji="1" lang="en-US" altLang="ja-JP" dirty="0" smtClean="0"/>
              <a:t>)</a:t>
            </a:r>
          </a:p>
          <a:p>
            <a:r>
              <a:rPr kumimoji="1" lang="ja-JP" altLang="en-US" dirty="0" smtClean="0"/>
              <a:t>・「ストレス社会に負けない」といたテーマ別の売り場編集で新しい提案をし続けなければ生き残れないようになってきている</a:t>
            </a:r>
            <a:r>
              <a:rPr kumimoji="1" lang="en-US" altLang="ja-JP" dirty="0" smtClean="0"/>
              <a:t>(</a:t>
            </a:r>
            <a:r>
              <a:rPr kumimoji="1" lang="ja-JP" altLang="en-US" dirty="0" smtClean="0"/>
              <a:t>日経ＭＪ　２０１１</a:t>
            </a:r>
            <a:r>
              <a:rPr kumimoji="1" lang="en-US" altLang="ja-JP" dirty="0" smtClean="0"/>
              <a:t>/</a:t>
            </a:r>
            <a:r>
              <a:rPr kumimoji="1" lang="ja-JP" altLang="en-US" dirty="0" smtClean="0"/>
              <a:t>１２</a:t>
            </a:r>
            <a:r>
              <a:rPr kumimoji="1" lang="en-US" altLang="ja-JP" dirty="0" smtClean="0"/>
              <a:t>/</a:t>
            </a:r>
            <a:r>
              <a:rPr kumimoji="1" lang="ja-JP" altLang="en-US" dirty="0" smtClean="0"/>
              <a:t>１４</a:t>
            </a:r>
            <a:r>
              <a:rPr kumimoji="1" lang="en-US" altLang="ja-JP" dirty="0" smtClean="0"/>
              <a:t>)</a:t>
            </a:r>
          </a:p>
          <a:p>
            <a:endParaRPr kumimoji="1" lang="en-US" altLang="ja-JP" dirty="0" smtClean="0"/>
          </a:p>
          <a:p>
            <a:r>
              <a:rPr kumimoji="1" lang="ja-JP" altLang="en-US" dirty="0" smtClean="0"/>
              <a:t>モノよりもコトが重視されてきた</a:t>
            </a:r>
            <a:endParaRPr kumimoji="1" lang="en-US" altLang="ja-JP" dirty="0" smtClean="0"/>
          </a:p>
          <a:p>
            <a:r>
              <a:rPr kumimoji="1" lang="ja-JP" altLang="en-US" dirty="0" smtClean="0"/>
              <a:t>モノよりもコトが重視され商品はクロスオーバー的に買われつつある</a:t>
            </a:r>
            <a:r>
              <a:rPr kumimoji="1" lang="en-US" altLang="ja-JP" dirty="0" smtClean="0"/>
              <a:t>(</a:t>
            </a:r>
            <a:r>
              <a:rPr kumimoji="1" lang="ja-JP" altLang="en-US" dirty="0" smtClean="0"/>
              <a:t>クロスオーバーとか使わないほうがいいかな？</a:t>
            </a:r>
            <a:endParaRPr kumimoji="1" lang="en-US" altLang="ja-JP" dirty="0" smtClean="0"/>
          </a:p>
          <a:p>
            <a:r>
              <a:rPr kumimoji="1" lang="ja-JP" altLang="en-US" dirty="0" smtClean="0"/>
              <a:t>個別の単品としてではなく、入浴、あるいはバスタイムとしての生活行動でくくれないだろうか。これまでの商品分類はモノ中心であった。</a:t>
            </a:r>
            <a:endParaRPr kumimoji="1" lang="en-US" altLang="ja-JP" dirty="0" smtClean="0"/>
          </a:p>
          <a:p>
            <a:r>
              <a:rPr kumimoji="1" lang="ja-JP" altLang="en-US" dirty="0" smtClean="0"/>
              <a:t>髪を洗うモノではなく、入浴というコトを楽しく演出する小道具としてなら、バスタオルやバスバブル、ローションや檜の桶がまとめられた売り場づくりの方が優れていることになる。</a:t>
            </a:r>
            <a:endParaRPr kumimoji="1" lang="en-US" altLang="ja-JP" dirty="0" smtClean="0"/>
          </a:p>
          <a:p>
            <a:r>
              <a:rPr kumimoji="1" lang="ja-JP" altLang="en-US" dirty="0" smtClean="0"/>
              <a:t>こうしたクロスオーバーがモノからコトへの発想転換だ。</a:t>
            </a:r>
            <a:r>
              <a:rPr kumimoji="1" lang="en-US" altLang="ja-JP" dirty="0" smtClean="0"/>
              <a:t>(</a:t>
            </a:r>
            <a:r>
              <a:rPr kumimoji="1" lang="ja-JP" altLang="en-US" dirty="0" smtClean="0"/>
              <a:t>ニューショップ・デザイニング　松江満之</a:t>
            </a:r>
            <a:r>
              <a:rPr kumimoji="1" lang="en-US" altLang="ja-JP" dirty="0" smtClean="0"/>
              <a:t>)</a:t>
            </a:r>
          </a:p>
          <a:p>
            <a:endParaRPr kumimoji="1" lang="en-US" altLang="ja-JP" dirty="0" smtClean="0"/>
          </a:p>
          <a:p>
            <a:r>
              <a:rPr kumimoji="1" lang="ja-JP" altLang="en-US" dirty="0" smtClean="0"/>
              <a:t>だから、テーマ別売り場に注目しました。</a:t>
            </a:r>
            <a:endParaRPr kumimoji="1" lang="en-US" altLang="ja-JP" dirty="0" smtClean="0"/>
          </a:p>
        </p:txBody>
      </p:sp>
      <p:sp>
        <p:nvSpPr>
          <p:cNvPr id="4" name="スライド番号プレースホルダ 3"/>
          <p:cNvSpPr>
            <a:spLocks noGrp="1"/>
          </p:cNvSpPr>
          <p:nvPr>
            <p:ph type="sldNum" sz="quarter" idx="10"/>
          </p:nvPr>
        </p:nvSpPr>
        <p:spPr/>
        <p:txBody>
          <a:bodyPr/>
          <a:lstStyle/>
          <a:p>
            <a:fld id="{198EED49-1304-6848-A962-FB49710E3C14}" type="slidenum">
              <a:rPr lang="ja-JP" altLang="en-US" smtClean="0"/>
              <a:pPr/>
              <a:t>5</a:t>
            </a:fld>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さがそう</a:t>
            </a:r>
            <a:endParaRPr lang="ja-JP" altLang="en-US" dirty="0"/>
          </a:p>
        </p:txBody>
      </p:sp>
      <p:sp>
        <p:nvSpPr>
          <p:cNvPr id="4" name="スライド番号プレースホルダ 3"/>
          <p:cNvSpPr>
            <a:spLocks noGrp="1"/>
          </p:cNvSpPr>
          <p:nvPr>
            <p:ph type="sldNum" sz="quarter" idx="10"/>
          </p:nvPr>
        </p:nvSpPr>
        <p:spPr/>
        <p:txBody>
          <a:bodyPr/>
          <a:lstStyle/>
          <a:p>
            <a:fld id="{198EED49-1304-6848-A962-FB49710E3C14}" type="slidenum">
              <a:rPr lang="ja-JP" altLang="en-US" smtClean="0"/>
              <a:pPr/>
              <a:t>6</a:t>
            </a:fld>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事例から・・・こんな特徴</a:t>
            </a:r>
            <a:endParaRPr lang="en-US" altLang="ja-JP" dirty="0" smtClean="0"/>
          </a:p>
          <a:p>
            <a:r>
              <a:rPr lang="ja-JP" altLang="en-US" dirty="0" smtClean="0"/>
              <a:t>定義書く？特徴あげて想定するものがどんな感じか示せればいいかな・・・？？？</a:t>
            </a:r>
            <a:endParaRPr lang="en-US" altLang="ja-JP" dirty="0" smtClean="0"/>
          </a:p>
          <a:p>
            <a:r>
              <a:rPr lang="ja-JP" altLang="en-US" dirty="0" smtClean="0"/>
              <a:t>商品軸ではなく、テーマに沿って</a:t>
            </a:r>
            <a:endParaRPr lang="ja-JP" altLang="en-US" dirty="0"/>
          </a:p>
        </p:txBody>
      </p:sp>
      <p:sp>
        <p:nvSpPr>
          <p:cNvPr id="4" name="スライド番号プレースホルダ 3"/>
          <p:cNvSpPr>
            <a:spLocks noGrp="1"/>
          </p:cNvSpPr>
          <p:nvPr>
            <p:ph type="sldNum" sz="quarter" idx="10"/>
          </p:nvPr>
        </p:nvSpPr>
        <p:spPr/>
        <p:txBody>
          <a:bodyPr/>
          <a:lstStyle/>
          <a:p>
            <a:fld id="{198EED49-1304-6848-A962-FB49710E3C14}" type="slidenum">
              <a:rPr lang="ja-JP" altLang="en-US" smtClean="0"/>
              <a:pPr/>
              <a:t>7</a:t>
            </a:fld>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これも勝手にやったから仮</a:t>
            </a:r>
            <a:endParaRPr lang="en-US" altLang="ja-JP" dirty="0" smtClean="0"/>
          </a:p>
          <a:p>
            <a:endParaRPr lang="en-US" altLang="ja-JP" dirty="0" smtClean="0"/>
          </a:p>
          <a:p>
            <a:r>
              <a:rPr lang="ja-JP" altLang="en-US" dirty="0" smtClean="0"/>
              <a:t>ぽわぽわ</a:t>
            </a:r>
            <a:endParaRPr lang="ja-JP" altLang="en-US" dirty="0"/>
          </a:p>
        </p:txBody>
      </p:sp>
      <p:sp>
        <p:nvSpPr>
          <p:cNvPr id="4" name="スライド番号プレースホルダ 3"/>
          <p:cNvSpPr>
            <a:spLocks noGrp="1"/>
          </p:cNvSpPr>
          <p:nvPr>
            <p:ph type="sldNum" sz="quarter" idx="10"/>
          </p:nvPr>
        </p:nvSpPr>
        <p:spPr/>
        <p:txBody>
          <a:bodyPr/>
          <a:lstStyle/>
          <a:p>
            <a:fld id="{198EED49-1304-6848-A962-FB49710E3C14}" type="slidenum">
              <a:rPr lang="ja-JP" altLang="en-US" smtClean="0"/>
              <a:pPr/>
              <a:t>10</a:t>
            </a:fld>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ここらも仮っす自分勝手に考えたっす</a:t>
            </a:r>
            <a:endParaRPr lang="ja-JP" altLang="en-US" dirty="0"/>
          </a:p>
        </p:txBody>
      </p:sp>
      <p:sp>
        <p:nvSpPr>
          <p:cNvPr id="4" name="スライド番号プレースホルダ 3"/>
          <p:cNvSpPr>
            <a:spLocks noGrp="1"/>
          </p:cNvSpPr>
          <p:nvPr>
            <p:ph type="sldNum" sz="quarter" idx="10"/>
          </p:nvPr>
        </p:nvSpPr>
        <p:spPr/>
        <p:txBody>
          <a:bodyPr/>
          <a:lstStyle/>
          <a:p>
            <a:fld id="{198EED49-1304-6848-A962-FB49710E3C14}" type="slidenum">
              <a:rPr lang="ja-JP" altLang="en-US" smtClean="0"/>
              <a:pPr/>
              <a:t>11</a:t>
            </a:fld>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長沢</a:t>
            </a:r>
            <a:r>
              <a:rPr lang="en-US" altLang="ja-JP" dirty="0" smtClean="0"/>
              <a:t>2010 </a:t>
            </a:r>
            <a:r>
              <a:rPr lang="ja-JP" altLang="en-US" dirty="0" smtClean="0"/>
              <a:t>経験価値モジュール（</a:t>
            </a:r>
            <a:r>
              <a:rPr lang="en-US" altLang="ja-JP" dirty="0" smtClean="0"/>
              <a:t>SEM</a:t>
            </a:r>
            <a:r>
              <a:rPr lang="ja-JP" altLang="en-US" dirty="0" smtClean="0"/>
              <a:t>）の再考　から定義引用しました。シュミットくんはなにいっとるかわからなかったので。</a:t>
            </a:r>
            <a:endParaRPr lang="en-US" altLang="ja-JP" dirty="0" smtClean="0"/>
          </a:p>
          <a:p>
            <a:r>
              <a:rPr lang="ja-JP" altLang="en-US" dirty="0" smtClean="0"/>
              <a:t>ちょっとここやっつけ　てきとうです　ちょっとおかしいです</a:t>
            </a:r>
            <a:endParaRPr lang="en-US" altLang="ja-JP" dirty="0" smtClean="0"/>
          </a:p>
          <a:p>
            <a:r>
              <a:rPr lang="ja-JP" altLang="en-US" dirty="0" smtClean="0"/>
              <a:t>ねむい</a:t>
            </a:r>
            <a:endParaRPr lang="ja-JP" altLang="en-US" dirty="0"/>
          </a:p>
        </p:txBody>
      </p:sp>
      <p:sp>
        <p:nvSpPr>
          <p:cNvPr id="4" name="スライド番号プレースホルダ 3"/>
          <p:cNvSpPr>
            <a:spLocks noGrp="1"/>
          </p:cNvSpPr>
          <p:nvPr>
            <p:ph type="sldNum" sz="quarter" idx="10"/>
          </p:nvPr>
        </p:nvSpPr>
        <p:spPr/>
        <p:txBody>
          <a:bodyPr/>
          <a:lstStyle/>
          <a:p>
            <a:fld id="{198EED49-1304-6848-A962-FB49710E3C14}" type="slidenum">
              <a:rPr lang="ja-JP" altLang="en-US" smtClean="0"/>
              <a:pPr/>
              <a:t>12</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fld id="{05799E3F-8485-E645-9E52-E9D5D956C357}" type="datetime1">
              <a:rPr lang="ja-JP" altLang="en-US" smtClean="0"/>
              <a:t>12/09/04</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E7B2787F-353C-6947-A75E-F4EFD4C27BD0}" type="slidenum">
              <a:rPr lang="ja-JP" altLang="en-US" smtClean="0"/>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7403A95D-A068-E84C-AF39-93927785FB90}" type="datetime1">
              <a:rPr lang="ja-JP" altLang="en-US" smtClean="0"/>
              <a:t>12/09/04</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E7B2787F-353C-6947-A75E-F4EFD4C27BD0}"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BD31B22F-EBA5-CA45-938A-0EE4EF7A5C2C}" type="datetime1">
              <a:rPr lang="ja-JP" altLang="en-US" smtClean="0"/>
              <a:t>12/09/04</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E7B2787F-353C-6947-A75E-F4EFD4C27BD0}" type="slidenum">
              <a:rPr lang="ja-JP" altLang="en-US" smtClean="0"/>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39148090-1050-4046-8046-68DE4432DB76}" type="datetime1">
              <a:rPr lang="ja-JP" altLang="en-US" smtClean="0"/>
              <a:t>12/09/04</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E7B2787F-353C-6947-A75E-F4EFD4C27BD0}"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fld id="{81A5534B-6CB2-3045-BADC-4BF4D8260B4B}" type="datetime1">
              <a:rPr lang="ja-JP" altLang="en-US" smtClean="0"/>
              <a:t>12/09/04</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E7B2787F-353C-6947-A75E-F4EFD4C27BD0}" type="slidenum">
              <a:rPr lang="ja-JP" altLang="en-US" smtClean="0"/>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fld id="{BE37C3D7-6AAC-8D45-ABCE-5A9F94BDB496}" type="datetime1">
              <a:rPr lang="ja-JP" altLang="en-US" smtClean="0"/>
              <a:t>12/09/04</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E7B2787F-353C-6947-A75E-F4EFD4C27BD0}" type="slidenum">
              <a:rPr lang="ja-JP" altLang="en-US" smtClean="0"/>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fld id="{DA917B37-B08C-5E43-80BC-885A3A8B56D9}" type="datetime1">
              <a:rPr lang="ja-JP" altLang="en-US" smtClean="0"/>
              <a:t>12/09/04</a:t>
            </a:fld>
            <a:endParaRPr lang="ja-JP" altLang="en-US"/>
          </a:p>
        </p:txBody>
      </p:sp>
      <p:sp>
        <p:nvSpPr>
          <p:cNvPr id="8" name="フッター プレースホルダ 7"/>
          <p:cNvSpPr>
            <a:spLocks noGrp="1"/>
          </p:cNvSpPr>
          <p:nvPr>
            <p:ph type="ftr" sz="quarter" idx="11"/>
          </p:nvPr>
        </p:nvSpPr>
        <p:spPr/>
        <p:txBody>
          <a:bodyPr/>
          <a:lstStyle/>
          <a:p>
            <a:endParaRPr lang="ja-JP" altLang="en-US"/>
          </a:p>
        </p:txBody>
      </p:sp>
      <p:sp>
        <p:nvSpPr>
          <p:cNvPr id="9" name="スライド番号プレースホルダ 8"/>
          <p:cNvSpPr>
            <a:spLocks noGrp="1"/>
          </p:cNvSpPr>
          <p:nvPr>
            <p:ph type="sldNum" sz="quarter" idx="12"/>
          </p:nvPr>
        </p:nvSpPr>
        <p:spPr/>
        <p:txBody>
          <a:bodyPr/>
          <a:lstStyle/>
          <a:p>
            <a:fld id="{E7B2787F-353C-6947-A75E-F4EFD4C27BD0}" type="slidenum">
              <a:rPr lang="ja-JP" altLang="en-US" smtClean="0"/>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fld id="{6DEDFC44-8A3C-2D4F-A96D-72009D75FDC5}" type="datetime1">
              <a:rPr lang="ja-JP" altLang="en-US" smtClean="0"/>
              <a:t>12/09/04</a:t>
            </a:fld>
            <a:endParaRPr lang="ja-JP" altLang="en-US"/>
          </a:p>
        </p:txBody>
      </p:sp>
      <p:sp>
        <p:nvSpPr>
          <p:cNvPr id="4" name="フッター プレースホルダ 3"/>
          <p:cNvSpPr>
            <a:spLocks noGrp="1"/>
          </p:cNvSpPr>
          <p:nvPr>
            <p:ph type="ftr" sz="quarter" idx="11"/>
          </p:nvPr>
        </p:nvSpPr>
        <p:spPr/>
        <p:txBody>
          <a:bodyPr/>
          <a:lstStyle/>
          <a:p>
            <a:endParaRPr lang="ja-JP" altLang="en-US"/>
          </a:p>
        </p:txBody>
      </p:sp>
      <p:sp>
        <p:nvSpPr>
          <p:cNvPr id="5" name="スライド番号プレースホルダ 4"/>
          <p:cNvSpPr>
            <a:spLocks noGrp="1"/>
          </p:cNvSpPr>
          <p:nvPr>
            <p:ph type="sldNum" sz="quarter" idx="12"/>
          </p:nvPr>
        </p:nvSpPr>
        <p:spPr/>
        <p:txBody>
          <a:bodyPr/>
          <a:lstStyle/>
          <a:p>
            <a:fld id="{E7B2787F-353C-6947-A75E-F4EFD4C27BD0}"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F0AF21C-450A-124A-AC1C-7143248E68BD}" type="datetime1">
              <a:rPr lang="ja-JP" altLang="en-US" smtClean="0"/>
              <a:t>12/09/04</a:t>
            </a:fld>
            <a:endParaRPr lang="ja-JP" altLang="en-US"/>
          </a:p>
        </p:txBody>
      </p:sp>
      <p:sp>
        <p:nvSpPr>
          <p:cNvPr id="3" name="フッター プレースホルダ 2"/>
          <p:cNvSpPr>
            <a:spLocks noGrp="1"/>
          </p:cNvSpPr>
          <p:nvPr>
            <p:ph type="ftr" sz="quarter" idx="11"/>
          </p:nvPr>
        </p:nvSpPr>
        <p:spPr/>
        <p:txBody>
          <a:bodyPr/>
          <a:lstStyle/>
          <a:p>
            <a:endParaRPr lang="ja-JP" altLang="en-US"/>
          </a:p>
        </p:txBody>
      </p:sp>
      <p:sp>
        <p:nvSpPr>
          <p:cNvPr id="4" name="スライド番号プレースホルダ 3"/>
          <p:cNvSpPr>
            <a:spLocks noGrp="1"/>
          </p:cNvSpPr>
          <p:nvPr>
            <p:ph type="sldNum" sz="quarter" idx="12"/>
          </p:nvPr>
        </p:nvSpPr>
        <p:spPr/>
        <p:txBody>
          <a:bodyPr/>
          <a:lstStyle/>
          <a:p>
            <a:fld id="{E7B2787F-353C-6947-A75E-F4EFD4C27BD0}"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B5E6594E-B703-2545-9554-C200468EED79}" type="datetime1">
              <a:rPr lang="ja-JP" altLang="en-US" smtClean="0"/>
              <a:t>12/09/04</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E7B2787F-353C-6947-A75E-F4EFD4C27BD0}" type="slidenum">
              <a:rPr lang="ja-JP" altLang="en-US" smtClean="0"/>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3E585AD1-A2BD-FB47-87CB-5952992D578C}" type="datetime1">
              <a:rPr lang="ja-JP" altLang="en-US" smtClean="0"/>
              <a:t>12/09/04</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E7B2787F-353C-6947-A75E-F4EFD4C27BD0}"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713613-3D7B-5A43-A122-FE4581AF0B6A}" type="datetime1">
              <a:rPr lang="ja-JP" altLang="en-US" smtClean="0"/>
              <a:t>12/09/04</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B2787F-353C-6947-A75E-F4EFD4C27BD0}"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13.wmf"/></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3" Type="http://schemas.openxmlformats.org/officeDocument/2006/relationships/image" Target="../media/image7.gif"/><Relationship Id="rId4" Type="http://schemas.openxmlformats.org/officeDocument/2006/relationships/image" Target="../media/image13.wmf"/><Relationship Id="rId5" Type="http://schemas.openxmlformats.org/officeDocument/2006/relationships/image" Target="../media/image15.wmf"/><Relationship Id="rId1" Type="http://schemas.openxmlformats.org/officeDocument/2006/relationships/slideLayout" Target="../slideLayouts/slideLayout6.xml"/><Relationship Id="rId2" Type="http://schemas.openxmlformats.org/officeDocument/2006/relationships/image" Target="../media/image14.g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12.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wmf"/><Relationship Id="rId3" Type="http://schemas.openxmlformats.org/officeDocument/2006/relationships/image" Target="../media/image2.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17.w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hyperlink" Target="http://www.blwisdom.com/pp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jpeg"/><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7.gif"/></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wmf"/><Relationship Id="rId3" Type="http://schemas.openxmlformats.org/officeDocument/2006/relationships/image" Target="../media/image2.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98629" y="1501853"/>
            <a:ext cx="7772400" cy="2166271"/>
          </a:xfrm>
          <a:ln w="190500" cmpd="thinThick">
            <a:solidFill>
              <a:schemeClr val="tx1"/>
            </a:solidFill>
          </a:ln>
        </p:spPr>
        <p:txBody>
          <a:bodyPr>
            <a:normAutofit/>
          </a:bodyPr>
          <a:lstStyle/>
          <a:p>
            <a:r>
              <a:rPr lang="ja-JP" altLang="en-US" b="1" dirty="0" smtClean="0"/>
              <a:t>売り場テーマの訴求点と</a:t>
            </a:r>
            <a:r>
              <a:rPr lang="en-US" altLang="ja-JP" b="1" dirty="0" smtClean="0"/>
              <a:t/>
            </a:r>
            <a:br>
              <a:rPr lang="en-US" altLang="ja-JP" b="1" dirty="0" smtClean="0"/>
            </a:br>
            <a:r>
              <a:rPr lang="ja-JP" altLang="en-US" b="1" dirty="0" smtClean="0"/>
              <a:t>経験価値の関係</a:t>
            </a:r>
            <a:endParaRPr lang="ja-JP" altLang="en-US" b="1" dirty="0"/>
          </a:p>
        </p:txBody>
      </p:sp>
      <p:sp>
        <p:nvSpPr>
          <p:cNvPr id="3" name="サブタイトル 2"/>
          <p:cNvSpPr>
            <a:spLocks noGrp="1"/>
          </p:cNvSpPr>
          <p:nvPr>
            <p:ph type="subTitle" idx="1"/>
          </p:nvPr>
        </p:nvSpPr>
        <p:spPr/>
        <p:txBody>
          <a:bodyPr/>
          <a:lstStyle/>
          <a:p>
            <a:r>
              <a:rPr lang="ja-JP" altLang="en-US" dirty="0" smtClean="0">
                <a:solidFill>
                  <a:schemeClr val="tx1"/>
                </a:solidFill>
              </a:rPr>
              <a:t>　國分将之　須田雅子　福井みなみ</a:t>
            </a:r>
            <a:endParaRPr lang="en-US" altLang="ja-JP" dirty="0" smtClean="0">
              <a:solidFill>
                <a:schemeClr val="tx1"/>
              </a:solidFill>
            </a:endParaRPr>
          </a:p>
          <a:p>
            <a:r>
              <a:rPr lang="ja-JP" altLang="en-US" dirty="0" smtClean="0">
                <a:solidFill>
                  <a:schemeClr val="tx1"/>
                </a:solidFill>
              </a:rPr>
              <a:t>　藤倉あゆみ　宮脇知哉</a:t>
            </a:r>
            <a:endParaRPr lang="ja-JP" altLang="en-US" dirty="0">
              <a:solidFill>
                <a:schemeClr val="tx1"/>
              </a:solidFill>
            </a:endParaRPr>
          </a:p>
        </p:txBody>
      </p:sp>
      <p:sp>
        <p:nvSpPr>
          <p:cNvPr id="5" name="テキスト ボックス 4"/>
          <p:cNvSpPr txBox="1"/>
          <p:nvPr/>
        </p:nvSpPr>
        <p:spPr>
          <a:xfrm>
            <a:off x="6650429" y="4296696"/>
            <a:ext cx="646331" cy="1200329"/>
          </a:xfrm>
          <a:prstGeom prst="rect">
            <a:avLst/>
          </a:prstGeom>
          <a:noFill/>
        </p:spPr>
        <p:txBody>
          <a:bodyPr wrap="none" rtlCol="0">
            <a:spAutoFit/>
          </a:bodyPr>
          <a:lstStyle/>
          <a:p>
            <a:r>
              <a:rPr kumimoji="1" lang="ja-JP" altLang="en-US" sz="7200" dirty="0" smtClean="0">
                <a:solidFill>
                  <a:schemeClr val="accent2"/>
                </a:solidFill>
              </a:rPr>
              <a:t>・</a:t>
            </a:r>
            <a:endParaRPr kumimoji="1" lang="ja-JP" altLang="en-US" sz="7200" dirty="0">
              <a:solidFill>
                <a:schemeClr val="accent2"/>
              </a:solidFill>
            </a:endParaRPr>
          </a:p>
        </p:txBody>
      </p:sp>
      <p:sp>
        <p:nvSpPr>
          <p:cNvPr id="6" name="テキスト ボックス 5"/>
          <p:cNvSpPr txBox="1"/>
          <p:nvPr/>
        </p:nvSpPr>
        <p:spPr>
          <a:xfrm>
            <a:off x="1137137" y="3566119"/>
            <a:ext cx="646331" cy="1200329"/>
          </a:xfrm>
          <a:prstGeom prst="rect">
            <a:avLst/>
          </a:prstGeom>
          <a:noFill/>
        </p:spPr>
        <p:txBody>
          <a:bodyPr wrap="none" rtlCol="0">
            <a:spAutoFit/>
          </a:bodyPr>
          <a:lstStyle/>
          <a:p>
            <a:r>
              <a:rPr kumimoji="1" lang="en-US" altLang="ja-JP" sz="7200" dirty="0" smtClean="0">
                <a:solidFill>
                  <a:schemeClr val="accent1"/>
                </a:solidFill>
              </a:rPr>
              <a:t>▶</a:t>
            </a:r>
            <a:endParaRPr kumimoji="1" lang="ja-JP" altLang="en-US" sz="7200" dirty="0">
              <a:solidFill>
                <a:schemeClr val="accent1"/>
              </a:solidFill>
            </a:endParaRPr>
          </a:p>
        </p:txBody>
      </p:sp>
      <p:sp>
        <p:nvSpPr>
          <p:cNvPr id="8" name="スライド番号プレースホルダ 7"/>
          <p:cNvSpPr>
            <a:spLocks noGrp="1"/>
          </p:cNvSpPr>
          <p:nvPr>
            <p:ph type="sldNum" sz="quarter" idx="12"/>
          </p:nvPr>
        </p:nvSpPr>
        <p:spPr/>
        <p:txBody>
          <a:bodyPr/>
          <a:lstStyle/>
          <a:p>
            <a:fld id="{E7B2787F-353C-6947-A75E-F4EFD4C27BD0}" type="slidenum">
              <a:rPr lang="ja-JP" altLang="en-US" smtClean="0"/>
              <a:pPr/>
              <a:t>1</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10000" fill="hold" grpId="0" nodeType="afterEffect">
                                  <p:stCondLst>
                                    <p:cond delay="0"/>
                                  </p:stCondLst>
                                  <p:childTnLst>
                                    <p:anim calcmode="discrete" valueType="str">
                                      <p:cBhvr>
                                        <p:cTn id="6" dur="1000" fill="hold"/>
                                        <p:tgtEl>
                                          <p:spTgt spid="6"/>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l"/>
            <a:r>
              <a:rPr lang="ja-JP" altLang="en-US" dirty="0" smtClean="0"/>
              <a:t>テーマの訴求内容</a:t>
            </a:r>
            <a:endParaRPr lang="ja-JP" altLang="en-US" dirty="0"/>
          </a:p>
        </p:txBody>
      </p:sp>
      <p:sp>
        <p:nvSpPr>
          <p:cNvPr id="3" name="テキスト ボックス 2"/>
          <p:cNvSpPr txBox="1"/>
          <p:nvPr/>
        </p:nvSpPr>
        <p:spPr>
          <a:xfrm>
            <a:off x="4856527"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4" name="テキスト ボックス 3"/>
          <p:cNvSpPr txBox="1"/>
          <p:nvPr/>
        </p:nvSpPr>
        <p:spPr>
          <a:xfrm>
            <a:off x="480151" y="1456007"/>
            <a:ext cx="941283" cy="400110"/>
          </a:xfrm>
          <a:prstGeom prst="rect">
            <a:avLst/>
          </a:prstGeom>
          <a:noFill/>
        </p:spPr>
        <p:txBody>
          <a:bodyPr wrap="none" rtlCol="0">
            <a:spAutoFit/>
          </a:bodyPr>
          <a:lstStyle/>
          <a:p>
            <a:r>
              <a:rPr kumimoji="1" lang="ja-JP" altLang="en-US" sz="2000" b="1" dirty="0" smtClean="0"/>
              <a:t>例えば</a:t>
            </a:r>
            <a:endParaRPr kumimoji="1" lang="ja-JP" altLang="en-US" sz="2000" b="1" dirty="0"/>
          </a:p>
        </p:txBody>
      </p:sp>
      <p:cxnSp>
        <p:nvCxnSpPr>
          <p:cNvPr id="7" name="直線コネクタ 6"/>
          <p:cNvCxnSpPr/>
          <p:nvPr/>
        </p:nvCxnSpPr>
        <p:spPr>
          <a:xfrm rot="5400000">
            <a:off x="2828103" y="3492898"/>
            <a:ext cx="3483572" cy="1588"/>
          </a:xfrm>
          <a:prstGeom prst="line">
            <a:avLst/>
          </a:prstGeom>
          <a:ln w="76200">
            <a:solidFill>
              <a:schemeClr val="tx1"/>
            </a:solidFill>
            <a:prstDash val="sysDash"/>
            <a:miter lim="800000"/>
          </a:ln>
          <a:effectLst/>
        </p:spPr>
        <p:style>
          <a:lnRef idx="2">
            <a:schemeClr val="accent1"/>
          </a:lnRef>
          <a:fillRef idx="0">
            <a:schemeClr val="accent1"/>
          </a:fillRef>
          <a:effectRef idx="1">
            <a:schemeClr val="accent1"/>
          </a:effectRef>
          <a:fontRef idx="minor">
            <a:schemeClr val="tx1"/>
          </a:fontRef>
        </p:style>
      </p:cxnSp>
      <p:sp>
        <p:nvSpPr>
          <p:cNvPr id="12" name="テキスト ボックス 11"/>
          <p:cNvSpPr txBox="1"/>
          <p:nvPr/>
        </p:nvSpPr>
        <p:spPr>
          <a:xfrm>
            <a:off x="1177119" y="2060102"/>
            <a:ext cx="2544687" cy="461665"/>
          </a:xfrm>
          <a:prstGeom prst="rect">
            <a:avLst/>
          </a:prstGeom>
          <a:noFill/>
          <a:ln>
            <a:solidFill>
              <a:schemeClr val="tx1"/>
            </a:solidFill>
          </a:ln>
        </p:spPr>
        <p:txBody>
          <a:bodyPr wrap="none" rtlCol="0">
            <a:spAutoFit/>
          </a:bodyPr>
          <a:lstStyle/>
          <a:p>
            <a:r>
              <a:rPr kumimoji="1" lang="ja-JP" altLang="en-US" sz="2400" dirty="0" smtClean="0"/>
              <a:t>「冬のあったか鍋」</a:t>
            </a:r>
            <a:endParaRPr kumimoji="1" lang="ja-JP" altLang="en-US" sz="2400" dirty="0"/>
          </a:p>
        </p:txBody>
      </p:sp>
      <p:sp>
        <p:nvSpPr>
          <p:cNvPr id="13" name="テキスト ボックス 12"/>
          <p:cNvSpPr txBox="1"/>
          <p:nvPr/>
        </p:nvSpPr>
        <p:spPr>
          <a:xfrm>
            <a:off x="4907247" y="2057602"/>
            <a:ext cx="3947715" cy="461665"/>
          </a:xfrm>
          <a:prstGeom prst="rect">
            <a:avLst/>
          </a:prstGeom>
          <a:noFill/>
          <a:ln>
            <a:solidFill>
              <a:schemeClr val="tx1"/>
            </a:solidFill>
          </a:ln>
        </p:spPr>
        <p:txBody>
          <a:bodyPr wrap="none" rtlCol="0">
            <a:spAutoFit/>
          </a:bodyPr>
          <a:lstStyle/>
          <a:p>
            <a:r>
              <a:rPr kumimoji="1" lang="ja-JP" altLang="en-US" sz="2400" dirty="0" smtClean="0"/>
              <a:t>「家族みんなで鍋パーティー」</a:t>
            </a:r>
            <a:endParaRPr kumimoji="1" lang="ja-JP" altLang="en-US" sz="2400" dirty="0"/>
          </a:p>
        </p:txBody>
      </p:sp>
      <p:pic>
        <p:nvPicPr>
          <p:cNvPr id="14" name="図 13" descr="picto01_cl1.wmf"/>
          <p:cNvPicPr>
            <a:picLocks noChangeAspect="1"/>
          </p:cNvPicPr>
          <p:nvPr/>
        </p:nvPicPr>
        <p:blipFill>
          <a:blip r:embed="rId3"/>
          <a:stretch>
            <a:fillRect/>
          </a:stretch>
        </p:blipFill>
        <p:spPr>
          <a:xfrm>
            <a:off x="1523237" y="3648096"/>
            <a:ext cx="1562100" cy="1479747"/>
          </a:xfrm>
          <a:prstGeom prst="rect">
            <a:avLst/>
          </a:prstGeom>
        </p:spPr>
      </p:pic>
      <p:pic>
        <p:nvPicPr>
          <p:cNvPr id="15" name="図 14" descr="picto01_cl1.wmf"/>
          <p:cNvPicPr>
            <a:picLocks noChangeAspect="1"/>
          </p:cNvPicPr>
          <p:nvPr/>
        </p:nvPicPr>
        <p:blipFill>
          <a:blip r:embed="rId3"/>
          <a:stretch>
            <a:fillRect/>
          </a:stretch>
        </p:blipFill>
        <p:spPr>
          <a:xfrm>
            <a:off x="6091402" y="3648096"/>
            <a:ext cx="1562100" cy="1479747"/>
          </a:xfrm>
          <a:prstGeom prst="rect">
            <a:avLst/>
          </a:prstGeom>
        </p:spPr>
      </p:pic>
      <p:sp>
        <p:nvSpPr>
          <p:cNvPr id="16" name="テキスト ボックス 15"/>
          <p:cNvSpPr txBox="1"/>
          <p:nvPr/>
        </p:nvSpPr>
        <p:spPr>
          <a:xfrm>
            <a:off x="831740" y="3006676"/>
            <a:ext cx="1053894" cy="369332"/>
          </a:xfrm>
          <a:prstGeom prst="rect">
            <a:avLst/>
          </a:prstGeom>
          <a:noFill/>
        </p:spPr>
        <p:txBody>
          <a:bodyPr wrap="none" rtlCol="0">
            <a:spAutoFit/>
          </a:bodyPr>
          <a:lstStyle/>
          <a:p>
            <a:r>
              <a:rPr lang="ja-JP" altLang="en-US" dirty="0" smtClean="0"/>
              <a:t>鍋の熱さ</a:t>
            </a:r>
            <a:endParaRPr kumimoji="1" lang="ja-JP" altLang="en-US" dirty="0"/>
          </a:p>
        </p:txBody>
      </p:sp>
      <p:sp>
        <p:nvSpPr>
          <p:cNvPr id="17" name="テキスト ボックス 16"/>
          <p:cNvSpPr txBox="1"/>
          <p:nvPr/>
        </p:nvSpPr>
        <p:spPr>
          <a:xfrm>
            <a:off x="2710478" y="3174154"/>
            <a:ext cx="1338828" cy="369332"/>
          </a:xfrm>
          <a:prstGeom prst="rect">
            <a:avLst/>
          </a:prstGeom>
          <a:noFill/>
        </p:spPr>
        <p:txBody>
          <a:bodyPr wrap="none" rtlCol="0">
            <a:spAutoFit/>
          </a:bodyPr>
          <a:lstStyle/>
          <a:p>
            <a:r>
              <a:rPr kumimoji="1" lang="ja-JP" altLang="en-US" dirty="0" smtClean="0"/>
              <a:t>冬の季節感</a:t>
            </a:r>
            <a:endParaRPr kumimoji="1" lang="ja-JP" altLang="en-US" dirty="0"/>
          </a:p>
        </p:txBody>
      </p:sp>
      <p:sp>
        <p:nvSpPr>
          <p:cNvPr id="18" name="テキスト ボックス 17"/>
          <p:cNvSpPr txBox="1"/>
          <p:nvPr/>
        </p:nvSpPr>
        <p:spPr>
          <a:xfrm>
            <a:off x="5062111" y="3307316"/>
            <a:ext cx="1471376" cy="646331"/>
          </a:xfrm>
          <a:prstGeom prst="rect">
            <a:avLst/>
          </a:prstGeom>
          <a:noFill/>
        </p:spPr>
        <p:txBody>
          <a:bodyPr wrap="none" rtlCol="0">
            <a:spAutoFit/>
          </a:bodyPr>
          <a:lstStyle/>
          <a:p>
            <a:r>
              <a:rPr kumimoji="1" lang="ja-JP" altLang="en-US" dirty="0" smtClean="0"/>
              <a:t>わいわい</a:t>
            </a:r>
            <a:endParaRPr kumimoji="1" lang="en-US" altLang="ja-JP" dirty="0" smtClean="0"/>
          </a:p>
          <a:p>
            <a:r>
              <a:rPr kumimoji="1" lang="ja-JP" altLang="en-US" dirty="0" smtClean="0"/>
              <a:t>楽しい気持ち</a:t>
            </a:r>
            <a:endParaRPr kumimoji="1" lang="ja-JP" altLang="en-US" dirty="0"/>
          </a:p>
        </p:txBody>
      </p:sp>
      <p:sp>
        <p:nvSpPr>
          <p:cNvPr id="19" name="テキスト ボックス 18"/>
          <p:cNvSpPr txBox="1"/>
          <p:nvPr/>
        </p:nvSpPr>
        <p:spPr>
          <a:xfrm>
            <a:off x="7021595" y="2959956"/>
            <a:ext cx="1878038" cy="646331"/>
          </a:xfrm>
          <a:prstGeom prst="rect">
            <a:avLst/>
          </a:prstGeom>
          <a:noFill/>
        </p:spPr>
        <p:txBody>
          <a:bodyPr wrap="none" rtlCol="0">
            <a:spAutoFit/>
          </a:bodyPr>
          <a:lstStyle/>
          <a:p>
            <a:r>
              <a:rPr lang="ja-JP" altLang="en-US" dirty="0" smtClean="0"/>
              <a:t>家族</a:t>
            </a:r>
            <a:r>
              <a:rPr kumimoji="1" lang="ja-JP" altLang="en-US" dirty="0" smtClean="0"/>
              <a:t>が楽しそうに</a:t>
            </a:r>
            <a:endParaRPr kumimoji="1" lang="en-US" altLang="ja-JP" dirty="0" smtClean="0"/>
          </a:p>
          <a:p>
            <a:pPr algn="r"/>
            <a:r>
              <a:rPr kumimoji="1" lang="ja-JP" altLang="en-US" dirty="0" smtClean="0"/>
              <a:t>している情景</a:t>
            </a:r>
            <a:endParaRPr kumimoji="1" lang="ja-JP" altLang="en-US" dirty="0"/>
          </a:p>
        </p:txBody>
      </p:sp>
      <p:sp>
        <p:nvSpPr>
          <p:cNvPr id="24" name="フリーフォーム 23"/>
          <p:cNvSpPr/>
          <p:nvPr/>
        </p:nvSpPr>
        <p:spPr>
          <a:xfrm>
            <a:off x="6739265" y="2740433"/>
            <a:ext cx="2224979" cy="1213213"/>
          </a:xfrm>
          <a:custGeom>
            <a:avLst/>
            <a:gdLst>
              <a:gd name="connsiteX0" fmla="*/ 557587 w 2147538"/>
              <a:gd name="connsiteY0" fmla="*/ 247832 h 1298244"/>
              <a:gd name="connsiteX1" fmla="*/ 650517 w 2147538"/>
              <a:gd name="connsiteY1" fmla="*/ 170385 h 1298244"/>
              <a:gd name="connsiteX2" fmla="*/ 743448 w 2147538"/>
              <a:gd name="connsiteY2" fmla="*/ 92937 h 1298244"/>
              <a:gd name="connsiteX3" fmla="*/ 820890 w 2147538"/>
              <a:gd name="connsiteY3" fmla="*/ 77447 h 1298244"/>
              <a:gd name="connsiteX4" fmla="*/ 1084194 w 2147538"/>
              <a:gd name="connsiteY4" fmla="*/ 92937 h 1298244"/>
              <a:gd name="connsiteX5" fmla="*/ 1177125 w 2147538"/>
              <a:gd name="connsiteY5" fmla="*/ 108426 h 1298244"/>
              <a:gd name="connsiteX6" fmla="*/ 1301033 w 2147538"/>
              <a:gd name="connsiteY6" fmla="*/ 15489 h 1298244"/>
              <a:gd name="connsiteX7" fmla="*/ 1347498 w 2147538"/>
              <a:gd name="connsiteY7" fmla="*/ 0 h 1298244"/>
              <a:gd name="connsiteX8" fmla="*/ 1595314 w 2147538"/>
              <a:gd name="connsiteY8" fmla="*/ 30979 h 1298244"/>
              <a:gd name="connsiteX9" fmla="*/ 1703733 w 2147538"/>
              <a:gd name="connsiteY9" fmla="*/ 46468 h 1298244"/>
              <a:gd name="connsiteX10" fmla="*/ 1750198 w 2147538"/>
              <a:gd name="connsiteY10" fmla="*/ 77447 h 1298244"/>
              <a:gd name="connsiteX11" fmla="*/ 1765687 w 2147538"/>
              <a:gd name="connsiteY11" fmla="*/ 123916 h 1298244"/>
              <a:gd name="connsiteX12" fmla="*/ 1781175 w 2147538"/>
              <a:gd name="connsiteY12" fmla="*/ 185874 h 1298244"/>
              <a:gd name="connsiteX13" fmla="*/ 1827640 w 2147538"/>
              <a:gd name="connsiteY13" fmla="*/ 216853 h 1298244"/>
              <a:gd name="connsiteX14" fmla="*/ 1998014 w 2147538"/>
              <a:gd name="connsiteY14" fmla="*/ 263322 h 1298244"/>
              <a:gd name="connsiteX15" fmla="*/ 2044479 w 2147538"/>
              <a:gd name="connsiteY15" fmla="*/ 294301 h 1298244"/>
              <a:gd name="connsiteX16" fmla="*/ 2106433 w 2147538"/>
              <a:gd name="connsiteY16" fmla="*/ 387238 h 1298244"/>
              <a:gd name="connsiteX17" fmla="*/ 2137410 w 2147538"/>
              <a:gd name="connsiteY17" fmla="*/ 418218 h 1298244"/>
              <a:gd name="connsiteX18" fmla="*/ 2059967 w 2147538"/>
              <a:gd name="connsiteY18" fmla="*/ 511155 h 1298244"/>
              <a:gd name="connsiteX19" fmla="*/ 1982525 w 2147538"/>
              <a:gd name="connsiteY19" fmla="*/ 588603 h 1298244"/>
              <a:gd name="connsiteX20" fmla="*/ 1967037 w 2147538"/>
              <a:gd name="connsiteY20" fmla="*/ 635071 h 1298244"/>
              <a:gd name="connsiteX21" fmla="*/ 1951548 w 2147538"/>
              <a:gd name="connsiteY21" fmla="*/ 820946 h 1298244"/>
              <a:gd name="connsiteX22" fmla="*/ 1905083 w 2147538"/>
              <a:gd name="connsiteY22" fmla="*/ 851925 h 1298244"/>
              <a:gd name="connsiteX23" fmla="*/ 1781175 w 2147538"/>
              <a:gd name="connsiteY23" fmla="*/ 929373 h 1298244"/>
              <a:gd name="connsiteX24" fmla="*/ 1502383 w 2147538"/>
              <a:gd name="connsiteY24" fmla="*/ 960352 h 1298244"/>
              <a:gd name="connsiteX25" fmla="*/ 1424940 w 2147538"/>
              <a:gd name="connsiteY25" fmla="*/ 1053289 h 1298244"/>
              <a:gd name="connsiteX26" fmla="*/ 1316521 w 2147538"/>
              <a:gd name="connsiteY26" fmla="*/ 1177206 h 1298244"/>
              <a:gd name="connsiteX27" fmla="*/ 1239079 w 2147538"/>
              <a:gd name="connsiteY27" fmla="*/ 1239164 h 1298244"/>
              <a:gd name="connsiteX28" fmla="*/ 1192614 w 2147538"/>
              <a:gd name="connsiteY28" fmla="*/ 1285633 h 1298244"/>
              <a:gd name="connsiteX29" fmla="*/ 991264 w 2147538"/>
              <a:gd name="connsiteY29" fmla="*/ 1254653 h 1298244"/>
              <a:gd name="connsiteX30" fmla="*/ 960287 w 2147538"/>
              <a:gd name="connsiteY30" fmla="*/ 1208185 h 1298244"/>
              <a:gd name="connsiteX31" fmla="*/ 867356 w 2147538"/>
              <a:gd name="connsiteY31" fmla="*/ 1146227 h 1298244"/>
              <a:gd name="connsiteX32" fmla="*/ 805402 w 2147538"/>
              <a:gd name="connsiteY32" fmla="*/ 1161716 h 1298244"/>
              <a:gd name="connsiteX33" fmla="*/ 758937 w 2147538"/>
              <a:gd name="connsiteY33" fmla="*/ 1177206 h 1298244"/>
              <a:gd name="connsiteX34" fmla="*/ 666006 w 2147538"/>
              <a:gd name="connsiteY34" fmla="*/ 1192695 h 1298244"/>
              <a:gd name="connsiteX35" fmla="*/ 418191 w 2147538"/>
              <a:gd name="connsiteY35" fmla="*/ 1177206 h 1298244"/>
              <a:gd name="connsiteX36" fmla="*/ 371725 w 2147538"/>
              <a:gd name="connsiteY36" fmla="*/ 1130737 h 1298244"/>
              <a:gd name="connsiteX37" fmla="*/ 340748 w 2147538"/>
              <a:gd name="connsiteY37" fmla="*/ 1037800 h 1298244"/>
              <a:gd name="connsiteX38" fmla="*/ 325260 w 2147538"/>
              <a:gd name="connsiteY38" fmla="*/ 836436 h 1298244"/>
              <a:gd name="connsiteX39" fmla="*/ 30979 w 2147538"/>
              <a:gd name="connsiteY39" fmla="*/ 820946 h 1298244"/>
              <a:gd name="connsiteX40" fmla="*/ 2 w 2147538"/>
              <a:gd name="connsiteY40" fmla="*/ 728009 h 1298244"/>
              <a:gd name="connsiteX41" fmla="*/ 30979 w 2147538"/>
              <a:gd name="connsiteY41" fmla="*/ 573113 h 1298244"/>
              <a:gd name="connsiteX42" fmla="*/ 61956 w 2147538"/>
              <a:gd name="connsiteY42" fmla="*/ 526644 h 1298244"/>
              <a:gd name="connsiteX43" fmla="*/ 108421 w 2147538"/>
              <a:gd name="connsiteY43" fmla="*/ 511155 h 1298244"/>
              <a:gd name="connsiteX44" fmla="*/ 139398 w 2147538"/>
              <a:gd name="connsiteY44" fmla="*/ 464686 h 1298244"/>
              <a:gd name="connsiteX45" fmla="*/ 201352 w 2147538"/>
              <a:gd name="connsiteY45" fmla="*/ 402728 h 1298244"/>
              <a:gd name="connsiteX46" fmla="*/ 216841 w 2147538"/>
              <a:gd name="connsiteY46" fmla="*/ 201364 h 1298244"/>
              <a:gd name="connsiteX47" fmla="*/ 278794 w 2147538"/>
              <a:gd name="connsiteY47" fmla="*/ 170385 h 1298244"/>
              <a:gd name="connsiteX48" fmla="*/ 511121 w 2147538"/>
              <a:gd name="connsiteY48" fmla="*/ 185874 h 1298244"/>
              <a:gd name="connsiteX49" fmla="*/ 557587 w 2147538"/>
              <a:gd name="connsiteY49" fmla="*/ 247832 h 129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147538" h="1298244">
                <a:moveTo>
                  <a:pt x="557587" y="247832"/>
                </a:moveTo>
                <a:cubicBezTo>
                  <a:pt x="580820" y="245251"/>
                  <a:pt x="550476" y="241848"/>
                  <a:pt x="650517" y="170385"/>
                </a:cubicBezTo>
                <a:cubicBezTo>
                  <a:pt x="694918" y="138668"/>
                  <a:pt x="691698" y="112345"/>
                  <a:pt x="743448" y="92937"/>
                </a:cubicBezTo>
                <a:cubicBezTo>
                  <a:pt x="768097" y="83693"/>
                  <a:pt x="795076" y="82610"/>
                  <a:pt x="820890" y="77447"/>
                </a:cubicBezTo>
                <a:cubicBezTo>
                  <a:pt x="908658" y="82610"/>
                  <a:pt x="997247" y="79894"/>
                  <a:pt x="1084194" y="92937"/>
                </a:cubicBezTo>
                <a:cubicBezTo>
                  <a:pt x="1208432" y="111574"/>
                  <a:pt x="1056705" y="148570"/>
                  <a:pt x="1177125" y="108426"/>
                </a:cubicBezTo>
                <a:cubicBezTo>
                  <a:pt x="1222704" y="17262"/>
                  <a:pt x="1186197" y="53770"/>
                  <a:pt x="1301033" y="15489"/>
                </a:cubicBezTo>
                <a:lnTo>
                  <a:pt x="1347498" y="0"/>
                </a:lnTo>
                <a:lnTo>
                  <a:pt x="1595314" y="30979"/>
                </a:lnTo>
                <a:cubicBezTo>
                  <a:pt x="1631514" y="35701"/>
                  <a:pt x="1668766" y="35977"/>
                  <a:pt x="1703733" y="46468"/>
                </a:cubicBezTo>
                <a:cubicBezTo>
                  <a:pt x="1721563" y="51817"/>
                  <a:pt x="1734710" y="67121"/>
                  <a:pt x="1750198" y="77447"/>
                </a:cubicBezTo>
                <a:cubicBezTo>
                  <a:pt x="1755361" y="92937"/>
                  <a:pt x="1761202" y="108217"/>
                  <a:pt x="1765687" y="123916"/>
                </a:cubicBezTo>
                <a:cubicBezTo>
                  <a:pt x="1771535" y="144385"/>
                  <a:pt x="1769367" y="168161"/>
                  <a:pt x="1781175" y="185874"/>
                </a:cubicBezTo>
                <a:cubicBezTo>
                  <a:pt x="1791500" y="201363"/>
                  <a:pt x="1810630" y="209292"/>
                  <a:pt x="1827640" y="216853"/>
                </a:cubicBezTo>
                <a:cubicBezTo>
                  <a:pt x="1891951" y="245437"/>
                  <a:pt x="1931762" y="250070"/>
                  <a:pt x="1998014" y="263322"/>
                </a:cubicBezTo>
                <a:cubicBezTo>
                  <a:pt x="2013502" y="273648"/>
                  <a:pt x="2032221" y="280291"/>
                  <a:pt x="2044479" y="294301"/>
                </a:cubicBezTo>
                <a:cubicBezTo>
                  <a:pt x="2068995" y="322321"/>
                  <a:pt x="2080108" y="360910"/>
                  <a:pt x="2106433" y="387238"/>
                </a:cubicBezTo>
                <a:lnTo>
                  <a:pt x="2137410" y="418218"/>
                </a:lnTo>
                <a:cubicBezTo>
                  <a:pt x="2070953" y="551141"/>
                  <a:pt x="2147538" y="423578"/>
                  <a:pt x="2059967" y="511155"/>
                </a:cubicBezTo>
                <a:cubicBezTo>
                  <a:pt x="1956708" y="614421"/>
                  <a:pt x="2106433" y="505991"/>
                  <a:pt x="1982525" y="588603"/>
                </a:cubicBezTo>
                <a:cubicBezTo>
                  <a:pt x="1977362" y="604092"/>
                  <a:pt x="1969195" y="618887"/>
                  <a:pt x="1967037" y="635071"/>
                </a:cubicBezTo>
                <a:cubicBezTo>
                  <a:pt x="1958821" y="696699"/>
                  <a:pt x="1968627" y="761165"/>
                  <a:pt x="1951548" y="820946"/>
                </a:cubicBezTo>
                <a:cubicBezTo>
                  <a:pt x="1946434" y="838845"/>
                  <a:pt x="1920571" y="841599"/>
                  <a:pt x="1905083" y="851925"/>
                </a:cubicBezTo>
                <a:cubicBezTo>
                  <a:pt x="1861953" y="938191"/>
                  <a:pt x="1894310" y="915230"/>
                  <a:pt x="1781175" y="929373"/>
                </a:cubicBezTo>
                <a:cubicBezTo>
                  <a:pt x="1688395" y="940971"/>
                  <a:pt x="1502383" y="960352"/>
                  <a:pt x="1502383" y="960352"/>
                </a:cubicBezTo>
                <a:cubicBezTo>
                  <a:pt x="1417696" y="1016813"/>
                  <a:pt x="1487821" y="958960"/>
                  <a:pt x="1424940" y="1053289"/>
                </a:cubicBezTo>
                <a:cubicBezTo>
                  <a:pt x="1342064" y="1177612"/>
                  <a:pt x="1391160" y="1087635"/>
                  <a:pt x="1316521" y="1177206"/>
                </a:cubicBezTo>
                <a:cubicBezTo>
                  <a:pt x="1262631" y="1241878"/>
                  <a:pt x="1315357" y="1213735"/>
                  <a:pt x="1239079" y="1239164"/>
                </a:cubicBezTo>
                <a:cubicBezTo>
                  <a:pt x="1223591" y="1254654"/>
                  <a:pt x="1214264" y="1282302"/>
                  <a:pt x="1192614" y="1285633"/>
                </a:cubicBezTo>
                <a:cubicBezTo>
                  <a:pt x="1110650" y="1298244"/>
                  <a:pt x="1058895" y="1277199"/>
                  <a:pt x="991264" y="1254653"/>
                </a:cubicBezTo>
                <a:cubicBezTo>
                  <a:pt x="980938" y="1239164"/>
                  <a:pt x="974296" y="1220444"/>
                  <a:pt x="960287" y="1208185"/>
                </a:cubicBezTo>
                <a:cubicBezTo>
                  <a:pt x="932269" y="1183668"/>
                  <a:pt x="867356" y="1146227"/>
                  <a:pt x="867356" y="1146227"/>
                </a:cubicBezTo>
                <a:cubicBezTo>
                  <a:pt x="846705" y="1151390"/>
                  <a:pt x="825870" y="1155868"/>
                  <a:pt x="805402" y="1161716"/>
                </a:cubicBezTo>
                <a:cubicBezTo>
                  <a:pt x="789704" y="1166201"/>
                  <a:pt x="774874" y="1173664"/>
                  <a:pt x="758937" y="1177206"/>
                </a:cubicBezTo>
                <a:cubicBezTo>
                  <a:pt x="728281" y="1184019"/>
                  <a:pt x="696983" y="1187532"/>
                  <a:pt x="666006" y="1192695"/>
                </a:cubicBezTo>
                <a:cubicBezTo>
                  <a:pt x="583401" y="1187532"/>
                  <a:pt x="499182" y="1194258"/>
                  <a:pt x="418191" y="1177206"/>
                </a:cubicBezTo>
                <a:cubicBezTo>
                  <a:pt x="396756" y="1172693"/>
                  <a:pt x="382363" y="1149886"/>
                  <a:pt x="371725" y="1130737"/>
                </a:cubicBezTo>
                <a:cubicBezTo>
                  <a:pt x="355867" y="1102191"/>
                  <a:pt x="340748" y="1037800"/>
                  <a:pt x="340748" y="1037800"/>
                </a:cubicBezTo>
                <a:cubicBezTo>
                  <a:pt x="335585" y="970679"/>
                  <a:pt x="380409" y="875043"/>
                  <a:pt x="325260" y="836436"/>
                </a:cubicBezTo>
                <a:cubicBezTo>
                  <a:pt x="244789" y="780102"/>
                  <a:pt x="124167" y="852011"/>
                  <a:pt x="30979" y="820946"/>
                </a:cubicBezTo>
                <a:cubicBezTo>
                  <a:pt x="0" y="810619"/>
                  <a:pt x="2" y="728009"/>
                  <a:pt x="2" y="728009"/>
                </a:cubicBezTo>
                <a:cubicBezTo>
                  <a:pt x="5709" y="688057"/>
                  <a:pt x="9354" y="616367"/>
                  <a:pt x="30979" y="573113"/>
                </a:cubicBezTo>
                <a:cubicBezTo>
                  <a:pt x="39304" y="556462"/>
                  <a:pt x="47420" y="538274"/>
                  <a:pt x="61956" y="526644"/>
                </a:cubicBezTo>
                <a:cubicBezTo>
                  <a:pt x="74704" y="516445"/>
                  <a:pt x="92933" y="516318"/>
                  <a:pt x="108421" y="511155"/>
                </a:cubicBezTo>
                <a:cubicBezTo>
                  <a:pt x="118747" y="495665"/>
                  <a:pt x="124862" y="476316"/>
                  <a:pt x="139398" y="464686"/>
                </a:cubicBezTo>
                <a:cubicBezTo>
                  <a:pt x="214495" y="404605"/>
                  <a:pt x="167559" y="504117"/>
                  <a:pt x="201352" y="402728"/>
                </a:cubicBezTo>
                <a:cubicBezTo>
                  <a:pt x="206515" y="335607"/>
                  <a:pt x="195554" y="265229"/>
                  <a:pt x="216841" y="201364"/>
                </a:cubicBezTo>
                <a:cubicBezTo>
                  <a:pt x="224142" y="179460"/>
                  <a:pt x="255737" y="171599"/>
                  <a:pt x="278794" y="170385"/>
                </a:cubicBezTo>
                <a:cubicBezTo>
                  <a:pt x="356301" y="166305"/>
                  <a:pt x="433679" y="180711"/>
                  <a:pt x="511121" y="185874"/>
                </a:cubicBezTo>
                <a:cubicBezTo>
                  <a:pt x="530261" y="243295"/>
                  <a:pt x="534354" y="250413"/>
                  <a:pt x="557587" y="247832"/>
                </a:cubicBezTo>
                <a:close/>
              </a:path>
            </a:pathLst>
          </a:custGeom>
          <a:noFill/>
          <a:ln w="508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5" name="フリーフォーム 24"/>
          <p:cNvSpPr/>
          <p:nvPr/>
        </p:nvSpPr>
        <p:spPr>
          <a:xfrm rot="344185">
            <a:off x="4750577" y="3220704"/>
            <a:ext cx="1949736" cy="923895"/>
          </a:xfrm>
          <a:custGeom>
            <a:avLst/>
            <a:gdLst>
              <a:gd name="connsiteX0" fmla="*/ 557587 w 2147538"/>
              <a:gd name="connsiteY0" fmla="*/ 247832 h 1298244"/>
              <a:gd name="connsiteX1" fmla="*/ 650517 w 2147538"/>
              <a:gd name="connsiteY1" fmla="*/ 170385 h 1298244"/>
              <a:gd name="connsiteX2" fmla="*/ 743448 w 2147538"/>
              <a:gd name="connsiteY2" fmla="*/ 92937 h 1298244"/>
              <a:gd name="connsiteX3" fmla="*/ 820890 w 2147538"/>
              <a:gd name="connsiteY3" fmla="*/ 77447 h 1298244"/>
              <a:gd name="connsiteX4" fmla="*/ 1084194 w 2147538"/>
              <a:gd name="connsiteY4" fmla="*/ 92937 h 1298244"/>
              <a:gd name="connsiteX5" fmla="*/ 1177125 w 2147538"/>
              <a:gd name="connsiteY5" fmla="*/ 108426 h 1298244"/>
              <a:gd name="connsiteX6" fmla="*/ 1301033 w 2147538"/>
              <a:gd name="connsiteY6" fmla="*/ 15489 h 1298244"/>
              <a:gd name="connsiteX7" fmla="*/ 1347498 w 2147538"/>
              <a:gd name="connsiteY7" fmla="*/ 0 h 1298244"/>
              <a:gd name="connsiteX8" fmla="*/ 1595314 w 2147538"/>
              <a:gd name="connsiteY8" fmla="*/ 30979 h 1298244"/>
              <a:gd name="connsiteX9" fmla="*/ 1703733 w 2147538"/>
              <a:gd name="connsiteY9" fmla="*/ 46468 h 1298244"/>
              <a:gd name="connsiteX10" fmla="*/ 1750198 w 2147538"/>
              <a:gd name="connsiteY10" fmla="*/ 77447 h 1298244"/>
              <a:gd name="connsiteX11" fmla="*/ 1765687 w 2147538"/>
              <a:gd name="connsiteY11" fmla="*/ 123916 h 1298244"/>
              <a:gd name="connsiteX12" fmla="*/ 1781175 w 2147538"/>
              <a:gd name="connsiteY12" fmla="*/ 185874 h 1298244"/>
              <a:gd name="connsiteX13" fmla="*/ 1827640 w 2147538"/>
              <a:gd name="connsiteY13" fmla="*/ 216853 h 1298244"/>
              <a:gd name="connsiteX14" fmla="*/ 1998014 w 2147538"/>
              <a:gd name="connsiteY14" fmla="*/ 263322 h 1298244"/>
              <a:gd name="connsiteX15" fmla="*/ 2044479 w 2147538"/>
              <a:gd name="connsiteY15" fmla="*/ 294301 h 1298244"/>
              <a:gd name="connsiteX16" fmla="*/ 2106433 w 2147538"/>
              <a:gd name="connsiteY16" fmla="*/ 387238 h 1298244"/>
              <a:gd name="connsiteX17" fmla="*/ 2137410 w 2147538"/>
              <a:gd name="connsiteY17" fmla="*/ 418218 h 1298244"/>
              <a:gd name="connsiteX18" fmla="*/ 2059967 w 2147538"/>
              <a:gd name="connsiteY18" fmla="*/ 511155 h 1298244"/>
              <a:gd name="connsiteX19" fmla="*/ 1982525 w 2147538"/>
              <a:gd name="connsiteY19" fmla="*/ 588603 h 1298244"/>
              <a:gd name="connsiteX20" fmla="*/ 1967037 w 2147538"/>
              <a:gd name="connsiteY20" fmla="*/ 635071 h 1298244"/>
              <a:gd name="connsiteX21" fmla="*/ 1951548 w 2147538"/>
              <a:gd name="connsiteY21" fmla="*/ 820946 h 1298244"/>
              <a:gd name="connsiteX22" fmla="*/ 1905083 w 2147538"/>
              <a:gd name="connsiteY22" fmla="*/ 851925 h 1298244"/>
              <a:gd name="connsiteX23" fmla="*/ 1781175 w 2147538"/>
              <a:gd name="connsiteY23" fmla="*/ 929373 h 1298244"/>
              <a:gd name="connsiteX24" fmla="*/ 1502383 w 2147538"/>
              <a:gd name="connsiteY24" fmla="*/ 960352 h 1298244"/>
              <a:gd name="connsiteX25" fmla="*/ 1424940 w 2147538"/>
              <a:gd name="connsiteY25" fmla="*/ 1053289 h 1298244"/>
              <a:gd name="connsiteX26" fmla="*/ 1316521 w 2147538"/>
              <a:gd name="connsiteY26" fmla="*/ 1177206 h 1298244"/>
              <a:gd name="connsiteX27" fmla="*/ 1239079 w 2147538"/>
              <a:gd name="connsiteY27" fmla="*/ 1239164 h 1298244"/>
              <a:gd name="connsiteX28" fmla="*/ 1192614 w 2147538"/>
              <a:gd name="connsiteY28" fmla="*/ 1285633 h 1298244"/>
              <a:gd name="connsiteX29" fmla="*/ 991264 w 2147538"/>
              <a:gd name="connsiteY29" fmla="*/ 1254653 h 1298244"/>
              <a:gd name="connsiteX30" fmla="*/ 960287 w 2147538"/>
              <a:gd name="connsiteY30" fmla="*/ 1208185 h 1298244"/>
              <a:gd name="connsiteX31" fmla="*/ 867356 w 2147538"/>
              <a:gd name="connsiteY31" fmla="*/ 1146227 h 1298244"/>
              <a:gd name="connsiteX32" fmla="*/ 805402 w 2147538"/>
              <a:gd name="connsiteY32" fmla="*/ 1161716 h 1298244"/>
              <a:gd name="connsiteX33" fmla="*/ 758937 w 2147538"/>
              <a:gd name="connsiteY33" fmla="*/ 1177206 h 1298244"/>
              <a:gd name="connsiteX34" fmla="*/ 666006 w 2147538"/>
              <a:gd name="connsiteY34" fmla="*/ 1192695 h 1298244"/>
              <a:gd name="connsiteX35" fmla="*/ 418191 w 2147538"/>
              <a:gd name="connsiteY35" fmla="*/ 1177206 h 1298244"/>
              <a:gd name="connsiteX36" fmla="*/ 371725 w 2147538"/>
              <a:gd name="connsiteY36" fmla="*/ 1130737 h 1298244"/>
              <a:gd name="connsiteX37" fmla="*/ 340748 w 2147538"/>
              <a:gd name="connsiteY37" fmla="*/ 1037800 h 1298244"/>
              <a:gd name="connsiteX38" fmla="*/ 325260 w 2147538"/>
              <a:gd name="connsiteY38" fmla="*/ 836436 h 1298244"/>
              <a:gd name="connsiteX39" fmla="*/ 30979 w 2147538"/>
              <a:gd name="connsiteY39" fmla="*/ 820946 h 1298244"/>
              <a:gd name="connsiteX40" fmla="*/ 2 w 2147538"/>
              <a:gd name="connsiteY40" fmla="*/ 728009 h 1298244"/>
              <a:gd name="connsiteX41" fmla="*/ 30979 w 2147538"/>
              <a:gd name="connsiteY41" fmla="*/ 573113 h 1298244"/>
              <a:gd name="connsiteX42" fmla="*/ 61956 w 2147538"/>
              <a:gd name="connsiteY42" fmla="*/ 526644 h 1298244"/>
              <a:gd name="connsiteX43" fmla="*/ 108421 w 2147538"/>
              <a:gd name="connsiteY43" fmla="*/ 511155 h 1298244"/>
              <a:gd name="connsiteX44" fmla="*/ 139398 w 2147538"/>
              <a:gd name="connsiteY44" fmla="*/ 464686 h 1298244"/>
              <a:gd name="connsiteX45" fmla="*/ 201352 w 2147538"/>
              <a:gd name="connsiteY45" fmla="*/ 402728 h 1298244"/>
              <a:gd name="connsiteX46" fmla="*/ 216841 w 2147538"/>
              <a:gd name="connsiteY46" fmla="*/ 201364 h 1298244"/>
              <a:gd name="connsiteX47" fmla="*/ 278794 w 2147538"/>
              <a:gd name="connsiteY47" fmla="*/ 170385 h 1298244"/>
              <a:gd name="connsiteX48" fmla="*/ 511121 w 2147538"/>
              <a:gd name="connsiteY48" fmla="*/ 185874 h 1298244"/>
              <a:gd name="connsiteX49" fmla="*/ 557587 w 2147538"/>
              <a:gd name="connsiteY49" fmla="*/ 247832 h 129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147538" h="1298244">
                <a:moveTo>
                  <a:pt x="557587" y="247832"/>
                </a:moveTo>
                <a:cubicBezTo>
                  <a:pt x="580820" y="245251"/>
                  <a:pt x="550476" y="241848"/>
                  <a:pt x="650517" y="170385"/>
                </a:cubicBezTo>
                <a:cubicBezTo>
                  <a:pt x="694918" y="138668"/>
                  <a:pt x="691698" y="112345"/>
                  <a:pt x="743448" y="92937"/>
                </a:cubicBezTo>
                <a:cubicBezTo>
                  <a:pt x="768097" y="83693"/>
                  <a:pt x="795076" y="82610"/>
                  <a:pt x="820890" y="77447"/>
                </a:cubicBezTo>
                <a:cubicBezTo>
                  <a:pt x="908658" y="82610"/>
                  <a:pt x="997247" y="79894"/>
                  <a:pt x="1084194" y="92937"/>
                </a:cubicBezTo>
                <a:cubicBezTo>
                  <a:pt x="1208432" y="111574"/>
                  <a:pt x="1056705" y="148570"/>
                  <a:pt x="1177125" y="108426"/>
                </a:cubicBezTo>
                <a:cubicBezTo>
                  <a:pt x="1222704" y="17262"/>
                  <a:pt x="1186197" y="53770"/>
                  <a:pt x="1301033" y="15489"/>
                </a:cubicBezTo>
                <a:lnTo>
                  <a:pt x="1347498" y="0"/>
                </a:lnTo>
                <a:lnTo>
                  <a:pt x="1595314" y="30979"/>
                </a:lnTo>
                <a:cubicBezTo>
                  <a:pt x="1631514" y="35701"/>
                  <a:pt x="1668766" y="35977"/>
                  <a:pt x="1703733" y="46468"/>
                </a:cubicBezTo>
                <a:cubicBezTo>
                  <a:pt x="1721563" y="51817"/>
                  <a:pt x="1734710" y="67121"/>
                  <a:pt x="1750198" y="77447"/>
                </a:cubicBezTo>
                <a:cubicBezTo>
                  <a:pt x="1755361" y="92937"/>
                  <a:pt x="1761202" y="108217"/>
                  <a:pt x="1765687" y="123916"/>
                </a:cubicBezTo>
                <a:cubicBezTo>
                  <a:pt x="1771535" y="144385"/>
                  <a:pt x="1769367" y="168161"/>
                  <a:pt x="1781175" y="185874"/>
                </a:cubicBezTo>
                <a:cubicBezTo>
                  <a:pt x="1791500" y="201363"/>
                  <a:pt x="1810630" y="209292"/>
                  <a:pt x="1827640" y="216853"/>
                </a:cubicBezTo>
                <a:cubicBezTo>
                  <a:pt x="1891951" y="245437"/>
                  <a:pt x="1931762" y="250070"/>
                  <a:pt x="1998014" y="263322"/>
                </a:cubicBezTo>
                <a:cubicBezTo>
                  <a:pt x="2013502" y="273648"/>
                  <a:pt x="2032221" y="280291"/>
                  <a:pt x="2044479" y="294301"/>
                </a:cubicBezTo>
                <a:cubicBezTo>
                  <a:pt x="2068995" y="322321"/>
                  <a:pt x="2080108" y="360910"/>
                  <a:pt x="2106433" y="387238"/>
                </a:cubicBezTo>
                <a:lnTo>
                  <a:pt x="2137410" y="418218"/>
                </a:lnTo>
                <a:cubicBezTo>
                  <a:pt x="2070953" y="551141"/>
                  <a:pt x="2147538" y="423578"/>
                  <a:pt x="2059967" y="511155"/>
                </a:cubicBezTo>
                <a:cubicBezTo>
                  <a:pt x="1956708" y="614421"/>
                  <a:pt x="2106433" y="505991"/>
                  <a:pt x="1982525" y="588603"/>
                </a:cubicBezTo>
                <a:cubicBezTo>
                  <a:pt x="1977362" y="604092"/>
                  <a:pt x="1969195" y="618887"/>
                  <a:pt x="1967037" y="635071"/>
                </a:cubicBezTo>
                <a:cubicBezTo>
                  <a:pt x="1958821" y="696699"/>
                  <a:pt x="1968627" y="761165"/>
                  <a:pt x="1951548" y="820946"/>
                </a:cubicBezTo>
                <a:cubicBezTo>
                  <a:pt x="1946434" y="838845"/>
                  <a:pt x="1920571" y="841599"/>
                  <a:pt x="1905083" y="851925"/>
                </a:cubicBezTo>
                <a:cubicBezTo>
                  <a:pt x="1861953" y="938191"/>
                  <a:pt x="1894310" y="915230"/>
                  <a:pt x="1781175" y="929373"/>
                </a:cubicBezTo>
                <a:cubicBezTo>
                  <a:pt x="1688395" y="940971"/>
                  <a:pt x="1502383" y="960352"/>
                  <a:pt x="1502383" y="960352"/>
                </a:cubicBezTo>
                <a:cubicBezTo>
                  <a:pt x="1417696" y="1016813"/>
                  <a:pt x="1487821" y="958960"/>
                  <a:pt x="1424940" y="1053289"/>
                </a:cubicBezTo>
                <a:cubicBezTo>
                  <a:pt x="1342064" y="1177612"/>
                  <a:pt x="1391160" y="1087635"/>
                  <a:pt x="1316521" y="1177206"/>
                </a:cubicBezTo>
                <a:cubicBezTo>
                  <a:pt x="1262631" y="1241878"/>
                  <a:pt x="1315357" y="1213735"/>
                  <a:pt x="1239079" y="1239164"/>
                </a:cubicBezTo>
                <a:cubicBezTo>
                  <a:pt x="1223591" y="1254654"/>
                  <a:pt x="1214264" y="1282302"/>
                  <a:pt x="1192614" y="1285633"/>
                </a:cubicBezTo>
                <a:cubicBezTo>
                  <a:pt x="1110650" y="1298244"/>
                  <a:pt x="1058895" y="1277199"/>
                  <a:pt x="991264" y="1254653"/>
                </a:cubicBezTo>
                <a:cubicBezTo>
                  <a:pt x="980938" y="1239164"/>
                  <a:pt x="974296" y="1220444"/>
                  <a:pt x="960287" y="1208185"/>
                </a:cubicBezTo>
                <a:cubicBezTo>
                  <a:pt x="932269" y="1183668"/>
                  <a:pt x="867356" y="1146227"/>
                  <a:pt x="867356" y="1146227"/>
                </a:cubicBezTo>
                <a:cubicBezTo>
                  <a:pt x="846705" y="1151390"/>
                  <a:pt x="825870" y="1155868"/>
                  <a:pt x="805402" y="1161716"/>
                </a:cubicBezTo>
                <a:cubicBezTo>
                  <a:pt x="789704" y="1166201"/>
                  <a:pt x="774874" y="1173664"/>
                  <a:pt x="758937" y="1177206"/>
                </a:cubicBezTo>
                <a:cubicBezTo>
                  <a:pt x="728281" y="1184019"/>
                  <a:pt x="696983" y="1187532"/>
                  <a:pt x="666006" y="1192695"/>
                </a:cubicBezTo>
                <a:cubicBezTo>
                  <a:pt x="583401" y="1187532"/>
                  <a:pt x="499182" y="1194258"/>
                  <a:pt x="418191" y="1177206"/>
                </a:cubicBezTo>
                <a:cubicBezTo>
                  <a:pt x="396756" y="1172693"/>
                  <a:pt x="382363" y="1149886"/>
                  <a:pt x="371725" y="1130737"/>
                </a:cubicBezTo>
                <a:cubicBezTo>
                  <a:pt x="355867" y="1102191"/>
                  <a:pt x="340748" y="1037800"/>
                  <a:pt x="340748" y="1037800"/>
                </a:cubicBezTo>
                <a:cubicBezTo>
                  <a:pt x="335585" y="970679"/>
                  <a:pt x="380409" y="875043"/>
                  <a:pt x="325260" y="836436"/>
                </a:cubicBezTo>
                <a:cubicBezTo>
                  <a:pt x="244789" y="780102"/>
                  <a:pt x="124167" y="852011"/>
                  <a:pt x="30979" y="820946"/>
                </a:cubicBezTo>
                <a:cubicBezTo>
                  <a:pt x="0" y="810619"/>
                  <a:pt x="2" y="728009"/>
                  <a:pt x="2" y="728009"/>
                </a:cubicBezTo>
                <a:cubicBezTo>
                  <a:pt x="5709" y="688057"/>
                  <a:pt x="9354" y="616367"/>
                  <a:pt x="30979" y="573113"/>
                </a:cubicBezTo>
                <a:cubicBezTo>
                  <a:pt x="39304" y="556462"/>
                  <a:pt x="47420" y="538274"/>
                  <a:pt x="61956" y="526644"/>
                </a:cubicBezTo>
                <a:cubicBezTo>
                  <a:pt x="74704" y="516445"/>
                  <a:pt x="92933" y="516318"/>
                  <a:pt x="108421" y="511155"/>
                </a:cubicBezTo>
                <a:cubicBezTo>
                  <a:pt x="118747" y="495665"/>
                  <a:pt x="124862" y="476316"/>
                  <a:pt x="139398" y="464686"/>
                </a:cubicBezTo>
                <a:cubicBezTo>
                  <a:pt x="214495" y="404605"/>
                  <a:pt x="167559" y="504117"/>
                  <a:pt x="201352" y="402728"/>
                </a:cubicBezTo>
                <a:cubicBezTo>
                  <a:pt x="206515" y="335607"/>
                  <a:pt x="195554" y="265229"/>
                  <a:pt x="216841" y="201364"/>
                </a:cubicBezTo>
                <a:cubicBezTo>
                  <a:pt x="224142" y="179460"/>
                  <a:pt x="255737" y="171599"/>
                  <a:pt x="278794" y="170385"/>
                </a:cubicBezTo>
                <a:cubicBezTo>
                  <a:pt x="356301" y="166305"/>
                  <a:pt x="433679" y="180711"/>
                  <a:pt x="511121" y="185874"/>
                </a:cubicBezTo>
                <a:cubicBezTo>
                  <a:pt x="530261" y="243295"/>
                  <a:pt x="534354" y="250413"/>
                  <a:pt x="557587" y="247832"/>
                </a:cubicBezTo>
                <a:close/>
              </a:path>
            </a:pathLst>
          </a:custGeom>
          <a:noFill/>
          <a:ln w="5080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6" name="フリーフォーム 25"/>
          <p:cNvSpPr/>
          <p:nvPr/>
        </p:nvSpPr>
        <p:spPr>
          <a:xfrm>
            <a:off x="480151" y="2824907"/>
            <a:ext cx="1766093" cy="823189"/>
          </a:xfrm>
          <a:custGeom>
            <a:avLst/>
            <a:gdLst>
              <a:gd name="connsiteX0" fmla="*/ 557587 w 2147538"/>
              <a:gd name="connsiteY0" fmla="*/ 247832 h 1298244"/>
              <a:gd name="connsiteX1" fmla="*/ 650517 w 2147538"/>
              <a:gd name="connsiteY1" fmla="*/ 170385 h 1298244"/>
              <a:gd name="connsiteX2" fmla="*/ 743448 w 2147538"/>
              <a:gd name="connsiteY2" fmla="*/ 92937 h 1298244"/>
              <a:gd name="connsiteX3" fmla="*/ 820890 w 2147538"/>
              <a:gd name="connsiteY3" fmla="*/ 77447 h 1298244"/>
              <a:gd name="connsiteX4" fmla="*/ 1084194 w 2147538"/>
              <a:gd name="connsiteY4" fmla="*/ 92937 h 1298244"/>
              <a:gd name="connsiteX5" fmla="*/ 1177125 w 2147538"/>
              <a:gd name="connsiteY5" fmla="*/ 108426 h 1298244"/>
              <a:gd name="connsiteX6" fmla="*/ 1301033 w 2147538"/>
              <a:gd name="connsiteY6" fmla="*/ 15489 h 1298244"/>
              <a:gd name="connsiteX7" fmla="*/ 1347498 w 2147538"/>
              <a:gd name="connsiteY7" fmla="*/ 0 h 1298244"/>
              <a:gd name="connsiteX8" fmla="*/ 1595314 w 2147538"/>
              <a:gd name="connsiteY8" fmla="*/ 30979 h 1298244"/>
              <a:gd name="connsiteX9" fmla="*/ 1703733 w 2147538"/>
              <a:gd name="connsiteY9" fmla="*/ 46468 h 1298244"/>
              <a:gd name="connsiteX10" fmla="*/ 1750198 w 2147538"/>
              <a:gd name="connsiteY10" fmla="*/ 77447 h 1298244"/>
              <a:gd name="connsiteX11" fmla="*/ 1765687 w 2147538"/>
              <a:gd name="connsiteY11" fmla="*/ 123916 h 1298244"/>
              <a:gd name="connsiteX12" fmla="*/ 1781175 w 2147538"/>
              <a:gd name="connsiteY12" fmla="*/ 185874 h 1298244"/>
              <a:gd name="connsiteX13" fmla="*/ 1827640 w 2147538"/>
              <a:gd name="connsiteY13" fmla="*/ 216853 h 1298244"/>
              <a:gd name="connsiteX14" fmla="*/ 1998014 w 2147538"/>
              <a:gd name="connsiteY14" fmla="*/ 263322 h 1298244"/>
              <a:gd name="connsiteX15" fmla="*/ 2044479 w 2147538"/>
              <a:gd name="connsiteY15" fmla="*/ 294301 h 1298244"/>
              <a:gd name="connsiteX16" fmla="*/ 2106433 w 2147538"/>
              <a:gd name="connsiteY16" fmla="*/ 387238 h 1298244"/>
              <a:gd name="connsiteX17" fmla="*/ 2137410 w 2147538"/>
              <a:gd name="connsiteY17" fmla="*/ 418218 h 1298244"/>
              <a:gd name="connsiteX18" fmla="*/ 2059967 w 2147538"/>
              <a:gd name="connsiteY18" fmla="*/ 511155 h 1298244"/>
              <a:gd name="connsiteX19" fmla="*/ 1982525 w 2147538"/>
              <a:gd name="connsiteY19" fmla="*/ 588603 h 1298244"/>
              <a:gd name="connsiteX20" fmla="*/ 1967037 w 2147538"/>
              <a:gd name="connsiteY20" fmla="*/ 635071 h 1298244"/>
              <a:gd name="connsiteX21" fmla="*/ 1951548 w 2147538"/>
              <a:gd name="connsiteY21" fmla="*/ 820946 h 1298244"/>
              <a:gd name="connsiteX22" fmla="*/ 1905083 w 2147538"/>
              <a:gd name="connsiteY22" fmla="*/ 851925 h 1298244"/>
              <a:gd name="connsiteX23" fmla="*/ 1781175 w 2147538"/>
              <a:gd name="connsiteY23" fmla="*/ 929373 h 1298244"/>
              <a:gd name="connsiteX24" fmla="*/ 1502383 w 2147538"/>
              <a:gd name="connsiteY24" fmla="*/ 960352 h 1298244"/>
              <a:gd name="connsiteX25" fmla="*/ 1424940 w 2147538"/>
              <a:gd name="connsiteY25" fmla="*/ 1053289 h 1298244"/>
              <a:gd name="connsiteX26" fmla="*/ 1316521 w 2147538"/>
              <a:gd name="connsiteY26" fmla="*/ 1177206 h 1298244"/>
              <a:gd name="connsiteX27" fmla="*/ 1239079 w 2147538"/>
              <a:gd name="connsiteY27" fmla="*/ 1239164 h 1298244"/>
              <a:gd name="connsiteX28" fmla="*/ 1192614 w 2147538"/>
              <a:gd name="connsiteY28" fmla="*/ 1285633 h 1298244"/>
              <a:gd name="connsiteX29" fmla="*/ 991264 w 2147538"/>
              <a:gd name="connsiteY29" fmla="*/ 1254653 h 1298244"/>
              <a:gd name="connsiteX30" fmla="*/ 960287 w 2147538"/>
              <a:gd name="connsiteY30" fmla="*/ 1208185 h 1298244"/>
              <a:gd name="connsiteX31" fmla="*/ 867356 w 2147538"/>
              <a:gd name="connsiteY31" fmla="*/ 1146227 h 1298244"/>
              <a:gd name="connsiteX32" fmla="*/ 805402 w 2147538"/>
              <a:gd name="connsiteY32" fmla="*/ 1161716 h 1298244"/>
              <a:gd name="connsiteX33" fmla="*/ 758937 w 2147538"/>
              <a:gd name="connsiteY33" fmla="*/ 1177206 h 1298244"/>
              <a:gd name="connsiteX34" fmla="*/ 666006 w 2147538"/>
              <a:gd name="connsiteY34" fmla="*/ 1192695 h 1298244"/>
              <a:gd name="connsiteX35" fmla="*/ 418191 w 2147538"/>
              <a:gd name="connsiteY35" fmla="*/ 1177206 h 1298244"/>
              <a:gd name="connsiteX36" fmla="*/ 371725 w 2147538"/>
              <a:gd name="connsiteY36" fmla="*/ 1130737 h 1298244"/>
              <a:gd name="connsiteX37" fmla="*/ 340748 w 2147538"/>
              <a:gd name="connsiteY37" fmla="*/ 1037800 h 1298244"/>
              <a:gd name="connsiteX38" fmla="*/ 325260 w 2147538"/>
              <a:gd name="connsiteY38" fmla="*/ 836436 h 1298244"/>
              <a:gd name="connsiteX39" fmla="*/ 30979 w 2147538"/>
              <a:gd name="connsiteY39" fmla="*/ 820946 h 1298244"/>
              <a:gd name="connsiteX40" fmla="*/ 2 w 2147538"/>
              <a:gd name="connsiteY40" fmla="*/ 728009 h 1298244"/>
              <a:gd name="connsiteX41" fmla="*/ 30979 w 2147538"/>
              <a:gd name="connsiteY41" fmla="*/ 573113 h 1298244"/>
              <a:gd name="connsiteX42" fmla="*/ 61956 w 2147538"/>
              <a:gd name="connsiteY42" fmla="*/ 526644 h 1298244"/>
              <a:gd name="connsiteX43" fmla="*/ 108421 w 2147538"/>
              <a:gd name="connsiteY43" fmla="*/ 511155 h 1298244"/>
              <a:gd name="connsiteX44" fmla="*/ 139398 w 2147538"/>
              <a:gd name="connsiteY44" fmla="*/ 464686 h 1298244"/>
              <a:gd name="connsiteX45" fmla="*/ 201352 w 2147538"/>
              <a:gd name="connsiteY45" fmla="*/ 402728 h 1298244"/>
              <a:gd name="connsiteX46" fmla="*/ 216841 w 2147538"/>
              <a:gd name="connsiteY46" fmla="*/ 201364 h 1298244"/>
              <a:gd name="connsiteX47" fmla="*/ 278794 w 2147538"/>
              <a:gd name="connsiteY47" fmla="*/ 170385 h 1298244"/>
              <a:gd name="connsiteX48" fmla="*/ 511121 w 2147538"/>
              <a:gd name="connsiteY48" fmla="*/ 185874 h 1298244"/>
              <a:gd name="connsiteX49" fmla="*/ 557587 w 2147538"/>
              <a:gd name="connsiteY49" fmla="*/ 247832 h 129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147538" h="1298244">
                <a:moveTo>
                  <a:pt x="557587" y="247832"/>
                </a:moveTo>
                <a:cubicBezTo>
                  <a:pt x="580820" y="245251"/>
                  <a:pt x="550476" y="241848"/>
                  <a:pt x="650517" y="170385"/>
                </a:cubicBezTo>
                <a:cubicBezTo>
                  <a:pt x="694918" y="138668"/>
                  <a:pt x="691698" y="112345"/>
                  <a:pt x="743448" y="92937"/>
                </a:cubicBezTo>
                <a:cubicBezTo>
                  <a:pt x="768097" y="83693"/>
                  <a:pt x="795076" y="82610"/>
                  <a:pt x="820890" y="77447"/>
                </a:cubicBezTo>
                <a:cubicBezTo>
                  <a:pt x="908658" y="82610"/>
                  <a:pt x="997247" y="79894"/>
                  <a:pt x="1084194" y="92937"/>
                </a:cubicBezTo>
                <a:cubicBezTo>
                  <a:pt x="1208432" y="111574"/>
                  <a:pt x="1056705" y="148570"/>
                  <a:pt x="1177125" y="108426"/>
                </a:cubicBezTo>
                <a:cubicBezTo>
                  <a:pt x="1222704" y="17262"/>
                  <a:pt x="1186197" y="53770"/>
                  <a:pt x="1301033" y="15489"/>
                </a:cubicBezTo>
                <a:lnTo>
                  <a:pt x="1347498" y="0"/>
                </a:lnTo>
                <a:lnTo>
                  <a:pt x="1595314" y="30979"/>
                </a:lnTo>
                <a:cubicBezTo>
                  <a:pt x="1631514" y="35701"/>
                  <a:pt x="1668766" y="35977"/>
                  <a:pt x="1703733" y="46468"/>
                </a:cubicBezTo>
                <a:cubicBezTo>
                  <a:pt x="1721563" y="51817"/>
                  <a:pt x="1734710" y="67121"/>
                  <a:pt x="1750198" y="77447"/>
                </a:cubicBezTo>
                <a:cubicBezTo>
                  <a:pt x="1755361" y="92937"/>
                  <a:pt x="1761202" y="108217"/>
                  <a:pt x="1765687" y="123916"/>
                </a:cubicBezTo>
                <a:cubicBezTo>
                  <a:pt x="1771535" y="144385"/>
                  <a:pt x="1769367" y="168161"/>
                  <a:pt x="1781175" y="185874"/>
                </a:cubicBezTo>
                <a:cubicBezTo>
                  <a:pt x="1791500" y="201363"/>
                  <a:pt x="1810630" y="209292"/>
                  <a:pt x="1827640" y="216853"/>
                </a:cubicBezTo>
                <a:cubicBezTo>
                  <a:pt x="1891951" y="245437"/>
                  <a:pt x="1931762" y="250070"/>
                  <a:pt x="1998014" y="263322"/>
                </a:cubicBezTo>
                <a:cubicBezTo>
                  <a:pt x="2013502" y="273648"/>
                  <a:pt x="2032221" y="280291"/>
                  <a:pt x="2044479" y="294301"/>
                </a:cubicBezTo>
                <a:cubicBezTo>
                  <a:pt x="2068995" y="322321"/>
                  <a:pt x="2080108" y="360910"/>
                  <a:pt x="2106433" y="387238"/>
                </a:cubicBezTo>
                <a:lnTo>
                  <a:pt x="2137410" y="418218"/>
                </a:lnTo>
                <a:cubicBezTo>
                  <a:pt x="2070953" y="551141"/>
                  <a:pt x="2147538" y="423578"/>
                  <a:pt x="2059967" y="511155"/>
                </a:cubicBezTo>
                <a:cubicBezTo>
                  <a:pt x="1956708" y="614421"/>
                  <a:pt x="2106433" y="505991"/>
                  <a:pt x="1982525" y="588603"/>
                </a:cubicBezTo>
                <a:cubicBezTo>
                  <a:pt x="1977362" y="604092"/>
                  <a:pt x="1969195" y="618887"/>
                  <a:pt x="1967037" y="635071"/>
                </a:cubicBezTo>
                <a:cubicBezTo>
                  <a:pt x="1958821" y="696699"/>
                  <a:pt x="1968627" y="761165"/>
                  <a:pt x="1951548" y="820946"/>
                </a:cubicBezTo>
                <a:cubicBezTo>
                  <a:pt x="1946434" y="838845"/>
                  <a:pt x="1920571" y="841599"/>
                  <a:pt x="1905083" y="851925"/>
                </a:cubicBezTo>
                <a:cubicBezTo>
                  <a:pt x="1861953" y="938191"/>
                  <a:pt x="1894310" y="915230"/>
                  <a:pt x="1781175" y="929373"/>
                </a:cubicBezTo>
                <a:cubicBezTo>
                  <a:pt x="1688395" y="940971"/>
                  <a:pt x="1502383" y="960352"/>
                  <a:pt x="1502383" y="960352"/>
                </a:cubicBezTo>
                <a:cubicBezTo>
                  <a:pt x="1417696" y="1016813"/>
                  <a:pt x="1487821" y="958960"/>
                  <a:pt x="1424940" y="1053289"/>
                </a:cubicBezTo>
                <a:cubicBezTo>
                  <a:pt x="1342064" y="1177612"/>
                  <a:pt x="1391160" y="1087635"/>
                  <a:pt x="1316521" y="1177206"/>
                </a:cubicBezTo>
                <a:cubicBezTo>
                  <a:pt x="1262631" y="1241878"/>
                  <a:pt x="1315357" y="1213735"/>
                  <a:pt x="1239079" y="1239164"/>
                </a:cubicBezTo>
                <a:cubicBezTo>
                  <a:pt x="1223591" y="1254654"/>
                  <a:pt x="1214264" y="1282302"/>
                  <a:pt x="1192614" y="1285633"/>
                </a:cubicBezTo>
                <a:cubicBezTo>
                  <a:pt x="1110650" y="1298244"/>
                  <a:pt x="1058895" y="1277199"/>
                  <a:pt x="991264" y="1254653"/>
                </a:cubicBezTo>
                <a:cubicBezTo>
                  <a:pt x="980938" y="1239164"/>
                  <a:pt x="974296" y="1220444"/>
                  <a:pt x="960287" y="1208185"/>
                </a:cubicBezTo>
                <a:cubicBezTo>
                  <a:pt x="932269" y="1183668"/>
                  <a:pt x="867356" y="1146227"/>
                  <a:pt x="867356" y="1146227"/>
                </a:cubicBezTo>
                <a:cubicBezTo>
                  <a:pt x="846705" y="1151390"/>
                  <a:pt x="825870" y="1155868"/>
                  <a:pt x="805402" y="1161716"/>
                </a:cubicBezTo>
                <a:cubicBezTo>
                  <a:pt x="789704" y="1166201"/>
                  <a:pt x="774874" y="1173664"/>
                  <a:pt x="758937" y="1177206"/>
                </a:cubicBezTo>
                <a:cubicBezTo>
                  <a:pt x="728281" y="1184019"/>
                  <a:pt x="696983" y="1187532"/>
                  <a:pt x="666006" y="1192695"/>
                </a:cubicBezTo>
                <a:cubicBezTo>
                  <a:pt x="583401" y="1187532"/>
                  <a:pt x="499182" y="1194258"/>
                  <a:pt x="418191" y="1177206"/>
                </a:cubicBezTo>
                <a:cubicBezTo>
                  <a:pt x="396756" y="1172693"/>
                  <a:pt x="382363" y="1149886"/>
                  <a:pt x="371725" y="1130737"/>
                </a:cubicBezTo>
                <a:cubicBezTo>
                  <a:pt x="355867" y="1102191"/>
                  <a:pt x="340748" y="1037800"/>
                  <a:pt x="340748" y="1037800"/>
                </a:cubicBezTo>
                <a:cubicBezTo>
                  <a:pt x="335585" y="970679"/>
                  <a:pt x="380409" y="875043"/>
                  <a:pt x="325260" y="836436"/>
                </a:cubicBezTo>
                <a:cubicBezTo>
                  <a:pt x="244789" y="780102"/>
                  <a:pt x="124167" y="852011"/>
                  <a:pt x="30979" y="820946"/>
                </a:cubicBezTo>
                <a:cubicBezTo>
                  <a:pt x="0" y="810619"/>
                  <a:pt x="2" y="728009"/>
                  <a:pt x="2" y="728009"/>
                </a:cubicBezTo>
                <a:cubicBezTo>
                  <a:pt x="5709" y="688057"/>
                  <a:pt x="9354" y="616367"/>
                  <a:pt x="30979" y="573113"/>
                </a:cubicBezTo>
                <a:cubicBezTo>
                  <a:pt x="39304" y="556462"/>
                  <a:pt x="47420" y="538274"/>
                  <a:pt x="61956" y="526644"/>
                </a:cubicBezTo>
                <a:cubicBezTo>
                  <a:pt x="74704" y="516445"/>
                  <a:pt x="92933" y="516318"/>
                  <a:pt x="108421" y="511155"/>
                </a:cubicBezTo>
                <a:cubicBezTo>
                  <a:pt x="118747" y="495665"/>
                  <a:pt x="124862" y="476316"/>
                  <a:pt x="139398" y="464686"/>
                </a:cubicBezTo>
                <a:cubicBezTo>
                  <a:pt x="214495" y="404605"/>
                  <a:pt x="167559" y="504117"/>
                  <a:pt x="201352" y="402728"/>
                </a:cubicBezTo>
                <a:cubicBezTo>
                  <a:pt x="206515" y="335607"/>
                  <a:pt x="195554" y="265229"/>
                  <a:pt x="216841" y="201364"/>
                </a:cubicBezTo>
                <a:cubicBezTo>
                  <a:pt x="224142" y="179460"/>
                  <a:pt x="255737" y="171599"/>
                  <a:pt x="278794" y="170385"/>
                </a:cubicBezTo>
                <a:cubicBezTo>
                  <a:pt x="356301" y="166305"/>
                  <a:pt x="433679" y="180711"/>
                  <a:pt x="511121" y="185874"/>
                </a:cubicBezTo>
                <a:cubicBezTo>
                  <a:pt x="530261" y="243295"/>
                  <a:pt x="534354" y="250413"/>
                  <a:pt x="557587" y="247832"/>
                </a:cubicBezTo>
                <a:close/>
              </a:path>
            </a:pathLst>
          </a:custGeom>
          <a:noFill/>
          <a:ln w="508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7" name="フリーフォーム 26"/>
          <p:cNvSpPr/>
          <p:nvPr/>
        </p:nvSpPr>
        <p:spPr>
          <a:xfrm>
            <a:off x="2404741" y="2789737"/>
            <a:ext cx="1949736" cy="1163909"/>
          </a:xfrm>
          <a:custGeom>
            <a:avLst/>
            <a:gdLst>
              <a:gd name="connsiteX0" fmla="*/ 557587 w 2147538"/>
              <a:gd name="connsiteY0" fmla="*/ 247832 h 1298244"/>
              <a:gd name="connsiteX1" fmla="*/ 650517 w 2147538"/>
              <a:gd name="connsiteY1" fmla="*/ 170385 h 1298244"/>
              <a:gd name="connsiteX2" fmla="*/ 743448 w 2147538"/>
              <a:gd name="connsiteY2" fmla="*/ 92937 h 1298244"/>
              <a:gd name="connsiteX3" fmla="*/ 820890 w 2147538"/>
              <a:gd name="connsiteY3" fmla="*/ 77447 h 1298244"/>
              <a:gd name="connsiteX4" fmla="*/ 1084194 w 2147538"/>
              <a:gd name="connsiteY4" fmla="*/ 92937 h 1298244"/>
              <a:gd name="connsiteX5" fmla="*/ 1177125 w 2147538"/>
              <a:gd name="connsiteY5" fmla="*/ 108426 h 1298244"/>
              <a:gd name="connsiteX6" fmla="*/ 1301033 w 2147538"/>
              <a:gd name="connsiteY6" fmla="*/ 15489 h 1298244"/>
              <a:gd name="connsiteX7" fmla="*/ 1347498 w 2147538"/>
              <a:gd name="connsiteY7" fmla="*/ 0 h 1298244"/>
              <a:gd name="connsiteX8" fmla="*/ 1595314 w 2147538"/>
              <a:gd name="connsiteY8" fmla="*/ 30979 h 1298244"/>
              <a:gd name="connsiteX9" fmla="*/ 1703733 w 2147538"/>
              <a:gd name="connsiteY9" fmla="*/ 46468 h 1298244"/>
              <a:gd name="connsiteX10" fmla="*/ 1750198 w 2147538"/>
              <a:gd name="connsiteY10" fmla="*/ 77447 h 1298244"/>
              <a:gd name="connsiteX11" fmla="*/ 1765687 w 2147538"/>
              <a:gd name="connsiteY11" fmla="*/ 123916 h 1298244"/>
              <a:gd name="connsiteX12" fmla="*/ 1781175 w 2147538"/>
              <a:gd name="connsiteY12" fmla="*/ 185874 h 1298244"/>
              <a:gd name="connsiteX13" fmla="*/ 1827640 w 2147538"/>
              <a:gd name="connsiteY13" fmla="*/ 216853 h 1298244"/>
              <a:gd name="connsiteX14" fmla="*/ 1998014 w 2147538"/>
              <a:gd name="connsiteY14" fmla="*/ 263322 h 1298244"/>
              <a:gd name="connsiteX15" fmla="*/ 2044479 w 2147538"/>
              <a:gd name="connsiteY15" fmla="*/ 294301 h 1298244"/>
              <a:gd name="connsiteX16" fmla="*/ 2106433 w 2147538"/>
              <a:gd name="connsiteY16" fmla="*/ 387238 h 1298244"/>
              <a:gd name="connsiteX17" fmla="*/ 2137410 w 2147538"/>
              <a:gd name="connsiteY17" fmla="*/ 418218 h 1298244"/>
              <a:gd name="connsiteX18" fmla="*/ 2059967 w 2147538"/>
              <a:gd name="connsiteY18" fmla="*/ 511155 h 1298244"/>
              <a:gd name="connsiteX19" fmla="*/ 1982525 w 2147538"/>
              <a:gd name="connsiteY19" fmla="*/ 588603 h 1298244"/>
              <a:gd name="connsiteX20" fmla="*/ 1967037 w 2147538"/>
              <a:gd name="connsiteY20" fmla="*/ 635071 h 1298244"/>
              <a:gd name="connsiteX21" fmla="*/ 1951548 w 2147538"/>
              <a:gd name="connsiteY21" fmla="*/ 820946 h 1298244"/>
              <a:gd name="connsiteX22" fmla="*/ 1905083 w 2147538"/>
              <a:gd name="connsiteY22" fmla="*/ 851925 h 1298244"/>
              <a:gd name="connsiteX23" fmla="*/ 1781175 w 2147538"/>
              <a:gd name="connsiteY23" fmla="*/ 929373 h 1298244"/>
              <a:gd name="connsiteX24" fmla="*/ 1502383 w 2147538"/>
              <a:gd name="connsiteY24" fmla="*/ 960352 h 1298244"/>
              <a:gd name="connsiteX25" fmla="*/ 1424940 w 2147538"/>
              <a:gd name="connsiteY25" fmla="*/ 1053289 h 1298244"/>
              <a:gd name="connsiteX26" fmla="*/ 1316521 w 2147538"/>
              <a:gd name="connsiteY26" fmla="*/ 1177206 h 1298244"/>
              <a:gd name="connsiteX27" fmla="*/ 1239079 w 2147538"/>
              <a:gd name="connsiteY27" fmla="*/ 1239164 h 1298244"/>
              <a:gd name="connsiteX28" fmla="*/ 1192614 w 2147538"/>
              <a:gd name="connsiteY28" fmla="*/ 1285633 h 1298244"/>
              <a:gd name="connsiteX29" fmla="*/ 991264 w 2147538"/>
              <a:gd name="connsiteY29" fmla="*/ 1254653 h 1298244"/>
              <a:gd name="connsiteX30" fmla="*/ 960287 w 2147538"/>
              <a:gd name="connsiteY30" fmla="*/ 1208185 h 1298244"/>
              <a:gd name="connsiteX31" fmla="*/ 867356 w 2147538"/>
              <a:gd name="connsiteY31" fmla="*/ 1146227 h 1298244"/>
              <a:gd name="connsiteX32" fmla="*/ 805402 w 2147538"/>
              <a:gd name="connsiteY32" fmla="*/ 1161716 h 1298244"/>
              <a:gd name="connsiteX33" fmla="*/ 758937 w 2147538"/>
              <a:gd name="connsiteY33" fmla="*/ 1177206 h 1298244"/>
              <a:gd name="connsiteX34" fmla="*/ 666006 w 2147538"/>
              <a:gd name="connsiteY34" fmla="*/ 1192695 h 1298244"/>
              <a:gd name="connsiteX35" fmla="*/ 418191 w 2147538"/>
              <a:gd name="connsiteY35" fmla="*/ 1177206 h 1298244"/>
              <a:gd name="connsiteX36" fmla="*/ 371725 w 2147538"/>
              <a:gd name="connsiteY36" fmla="*/ 1130737 h 1298244"/>
              <a:gd name="connsiteX37" fmla="*/ 340748 w 2147538"/>
              <a:gd name="connsiteY37" fmla="*/ 1037800 h 1298244"/>
              <a:gd name="connsiteX38" fmla="*/ 325260 w 2147538"/>
              <a:gd name="connsiteY38" fmla="*/ 836436 h 1298244"/>
              <a:gd name="connsiteX39" fmla="*/ 30979 w 2147538"/>
              <a:gd name="connsiteY39" fmla="*/ 820946 h 1298244"/>
              <a:gd name="connsiteX40" fmla="*/ 2 w 2147538"/>
              <a:gd name="connsiteY40" fmla="*/ 728009 h 1298244"/>
              <a:gd name="connsiteX41" fmla="*/ 30979 w 2147538"/>
              <a:gd name="connsiteY41" fmla="*/ 573113 h 1298244"/>
              <a:gd name="connsiteX42" fmla="*/ 61956 w 2147538"/>
              <a:gd name="connsiteY42" fmla="*/ 526644 h 1298244"/>
              <a:gd name="connsiteX43" fmla="*/ 108421 w 2147538"/>
              <a:gd name="connsiteY43" fmla="*/ 511155 h 1298244"/>
              <a:gd name="connsiteX44" fmla="*/ 139398 w 2147538"/>
              <a:gd name="connsiteY44" fmla="*/ 464686 h 1298244"/>
              <a:gd name="connsiteX45" fmla="*/ 201352 w 2147538"/>
              <a:gd name="connsiteY45" fmla="*/ 402728 h 1298244"/>
              <a:gd name="connsiteX46" fmla="*/ 216841 w 2147538"/>
              <a:gd name="connsiteY46" fmla="*/ 201364 h 1298244"/>
              <a:gd name="connsiteX47" fmla="*/ 278794 w 2147538"/>
              <a:gd name="connsiteY47" fmla="*/ 170385 h 1298244"/>
              <a:gd name="connsiteX48" fmla="*/ 511121 w 2147538"/>
              <a:gd name="connsiteY48" fmla="*/ 185874 h 1298244"/>
              <a:gd name="connsiteX49" fmla="*/ 557587 w 2147538"/>
              <a:gd name="connsiteY49" fmla="*/ 247832 h 1298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147538" h="1298244">
                <a:moveTo>
                  <a:pt x="557587" y="247832"/>
                </a:moveTo>
                <a:cubicBezTo>
                  <a:pt x="580820" y="245251"/>
                  <a:pt x="550476" y="241848"/>
                  <a:pt x="650517" y="170385"/>
                </a:cubicBezTo>
                <a:cubicBezTo>
                  <a:pt x="694918" y="138668"/>
                  <a:pt x="691698" y="112345"/>
                  <a:pt x="743448" y="92937"/>
                </a:cubicBezTo>
                <a:cubicBezTo>
                  <a:pt x="768097" y="83693"/>
                  <a:pt x="795076" y="82610"/>
                  <a:pt x="820890" y="77447"/>
                </a:cubicBezTo>
                <a:cubicBezTo>
                  <a:pt x="908658" y="82610"/>
                  <a:pt x="997247" y="79894"/>
                  <a:pt x="1084194" y="92937"/>
                </a:cubicBezTo>
                <a:cubicBezTo>
                  <a:pt x="1208432" y="111574"/>
                  <a:pt x="1056705" y="148570"/>
                  <a:pt x="1177125" y="108426"/>
                </a:cubicBezTo>
                <a:cubicBezTo>
                  <a:pt x="1222704" y="17262"/>
                  <a:pt x="1186197" y="53770"/>
                  <a:pt x="1301033" y="15489"/>
                </a:cubicBezTo>
                <a:lnTo>
                  <a:pt x="1347498" y="0"/>
                </a:lnTo>
                <a:lnTo>
                  <a:pt x="1595314" y="30979"/>
                </a:lnTo>
                <a:cubicBezTo>
                  <a:pt x="1631514" y="35701"/>
                  <a:pt x="1668766" y="35977"/>
                  <a:pt x="1703733" y="46468"/>
                </a:cubicBezTo>
                <a:cubicBezTo>
                  <a:pt x="1721563" y="51817"/>
                  <a:pt x="1734710" y="67121"/>
                  <a:pt x="1750198" y="77447"/>
                </a:cubicBezTo>
                <a:cubicBezTo>
                  <a:pt x="1755361" y="92937"/>
                  <a:pt x="1761202" y="108217"/>
                  <a:pt x="1765687" y="123916"/>
                </a:cubicBezTo>
                <a:cubicBezTo>
                  <a:pt x="1771535" y="144385"/>
                  <a:pt x="1769367" y="168161"/>
                  <a:pt x="1781175" y="185874"/>
                </a:cubicBezTo>
                <a:cubicBezTo>
                  <a:pt x="1791500" y="201363"/>
                  <a:pt x="1810630" y="209292"/>
                  <a:pt x="1827640" y="216853"/>
                </a:cubicBezTo>
                <a:cubicBezTo>
                  <a:pt x="1891951" y="245437"/>
                  <a:pt x="1931762" y="250070"/>
                  <a:pt x="1998014" y="263322"/>
                </a:cubicBezTo>
                <a:cubicBezTo>
                  <a:pt x="2013502" y="273648"/>
                  <a:pt x="2032221" y="280291"/>
                  <a:pt x="2044479" y="294301"/>
                </a:cubicBezTo>
                <a:cubicBezTo>
                  <a:pt x="2068995" y="322321"/>
                  <a:pt x="2080108" y="360910"/>
                  <a:pt x="2106433" y="387238"/>
                </a:cubicBezTo>
                <a:lnTo>
                  <a:pt x="2137410" y="418218"/>
                </a:lnTo>
                <a:cubicBezTo>
                  <a:pt x="2070953" y="551141"/>
                  <a:pt x="2147538" y="423578"/>
                  <a:pt x="2059967" y="511155"/>
                </a:cubicBezTo>
                <a:cubicBezTo>
                  <a:pt x="1956708" y="614421"/>
                  <a:pt x="2106433" y="505991"/>
                  <a:pt x="1982525" y="588603"/>
                </a:cubicBezTo>
                <a:cubicBezTo>
                  <a:pt x="1977362" y="604092"/>
                  <a:pt x="1969195" y="618887"/>
                  <a:pt x="1967037" y="635071"/>
                </a:cubicBezTo>
                <a:cubicBezTo>
                  <a:pt x="1958821" y="696699"/>
                  <a:pt x="1968627" y="761165"/>
                  <a:pt x="1951548" y="820946"/>
                </a:cubicBezTo>
                <a:cubicBezTo>
                  <a:pt x="1946434" y="838845"/>
                  <a:pt x="1920571" y="841599"/>
                  <a:pt x="1905083" y="851925"/>
                </a:cubicBezTo>
                <a:cubicBezTo>
                  <a:pt x="1861953" y="938191"/>
                  <a:pt x="1894310" y="915230"/>
                  <a:pt x="1781175" y="929373"/>
                </a:cubicBezTo>
                <a:cubicBezTo>
                  <a:pt x="1688395" y="940971"/>
                  <a:pt x="1502383" y="960352"/>
                  <a:pt x="1502383" y="960352"/>
                </a:cubicBezTo>
                <a:cubicBezTo>
                  <a:pt x="1417696" y="1016813"/>
                  <a:pt x="1487821" y="958960"/>
                  <a:pt x="1424940" y="1053289"/>
                </a:cubicBezTo>
                <a:cubicBezTo>
                  <a:pt x="1342064" y="1177612"/>
                  <a:pt x="1391160" y="1087635"/>
                  <a:pt x="1316521" y="1177206"/>
                </a:cubicBezTo>
                <a:cubicBezTo>
                  <a:pt x="1262631" y="1241878"/>
                  <a:pt x="1315357" y="1213735"/>
                  <a:pt x="1239079" y="1239164"/>
                </a:cubicBezTo>
                <a:cubicBezTo>
                  <a:pt x="1223591" y="1254654"/>
                  <a:pt x="1214264" y="1282302"/>
                  <a:pt x="1192614" y="1285633"/>
                </a:cubicBezTo>
                <a:cubicBezTo>
                  <a:pt x="1110650" y="1298244"/>
                  <a:pt x="1058895" y="1277199"/>
                  <a:pt x="991264" y="1254653"/>
                </a:cubicBezTo>
                <a:cubicBezTo>
                  <a:pt x="980938" y="1239164"/>
                  <a:pt x="974296" y="1220444"/>
                  <a:pt x="960287" y="1208185"/>
                </a:cubicBezTo>
                <a:cubicBezTo>
                  <a:pt x="932269" y="1183668"/>
                  <a:pt x="867356" y="1146227"/>
                  <a:pt x="867356" y="1146227"/>
                </a:cubicBezTo>
                <a:cubicBezTo>
                  <a:pt x="846705" y="1151390"/>
                  <a:pt x="825870" y="1155868"/>
                  <a:pt x="805402" y="1161716"/>
                </a:cubicBezTo>
                <a:cubicBezTo>
                  <a:pt x="789704" y="1166201"/>
                  <a:pt x="774874" y="1173664"/>
                  <a:pt x="758937" y="1177206"/>
                </a:cubicBezTo>
                <a:cubicBezTo>
                  <a:pt x="728281" y="1184019"/>
                  <a:pt x="696983" y="1187532"/>
                  <a:pt x="666006" y="1192695"/>
                </a:cubicBezTo>
                <a:cubicBezTo>
                  <a:pt x="583401" y="1187532"/>
                  <a:pt x="499182" y="1194258"/>
                  <a:pt x="418191" y="1177206"/>
                </a:cubicBezTo>
                <a:cubicBezTo>
                  <a:pt x="396756" y="1172693"/>
                  <a:pt x="382363" y="1149886"/>
                  <a:pt x="371725" y="1130737"/>
                </a:cubicBezTo>
                <a:cubicBezTo>
                  <a:pt x="355867" y="1102191"/>
                  <a:pt x="340748" y="1037800"/>
                  <a:pt x="340748" y="1037800"/>
                </a:cubicBezTo>
                <a:cubicBezTo>
                  <a:pt x="335585" y="970679"/>
                  <a:pt x="380409" y="875043"/>
                  <a:pt x="325260" y="836436"/>
                </a:cubicBezTo>
                <a:cubicBezTo>
                  <a:pt x="244789" y="780102"/>
                  <a:pt x="124167" y="852011"/>
                  <a:pt x="30979" y="820946"/>
                </a:cubicBezTo>
                <a:cubicBezTo>
                  <a:pt x="0" y="810619"/>
                  <a:pt x="2" y="728009"/>
                  <a:pt x="2" y="728009"/>
                </a:cubicBezTo>
                <a:cubicBezTo>
                  <a:pt x="5709" y="688057"/>
                  <a:pt x="9354" y="616367"/>
                  <a:pt x="30979" y="573113"/>
                </a:cubicBezTo>
                <a:cubicBezTo>
                  <a:pt x="39304" y="556462"/>
                  <a:pt x="47420" y="538274"/>
                  <a:pt x="61956" y="526644"/>
                </a:cubicBezTo>
                <a:cubicBezTo>
                  <a:pt x="74704" y="516445"/>
                  <a:pt x="92933" y="516318"/>
                  <a:pt x="108421" y="511155"/>
                </a:cubicBezTo>
                <a:cubicBezTo>
                  <a:pt x="118747" y="495665"/>
                  <a:pt x="124862" y="476316"/>
                  <a:pt x="139398" y="464686"/>
                </a:cubicBezTo>
                <a:cubicBezTo>
                  <a:pt x="214495" y="404605"/>
                  <a:pt x="167559" y="504117"/>
                  <a:pt x="201352" y="402728"/>
                </a:cubicBezTo>
                <a:cubicBezTo>
                  <a:pt x="206515" y="335607"/>
                  <a:pt x="195554" y="265229"/>
                  <a:pt x="216841" y="201364"/>
                </a:cubicBezTo>
                <a:cubicBezTo>
                  <a:pt x="224142" y="179460"/>
                  <a:pt x="255737" y="171599"/>
                  <a:pt x="278794" y="170385"/>
                </a:cubicBezTo>
                <a:cubicBezTo>
                  <a:pt x="356301" y="166305"/>
                  <a:pt x="433679" y="180711"/>
                  <a:pt x="511121" y="185874"/>
                </a:cubicBezTo>
                <a:cubicBezTo>
                  <a:pt x="530261" y="243295"/>
                  <a:pt x="534354" y="250413"/>
                  <a:pt x="557587" y="247832"/>
                </a:cubicBezTo>
                <a:close/>
              </a:path>
            </a:pathLst>
          </a:custGeom>
          <a:noFill/>
          <a:ln w="50800">
            <a:solidFill>
              <a:schemeClr val="tx2">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3" name="右矢印 32"/>
          <p:cNvSpPr/>
          <p:nvPr/>
        </p:nvSpPr>
        <p:spPr>
          <a:xfrm>
            <a:off x="950786" y="5591724"/>
            <a:ext cx="978408" cy="484632"/>
          </a:xfrm>
          <a:prstGeom prst="rightArrow">
            <a:avLst/>
          </a:prstGeom>
          <a:solidFill>
            <a:schemeClr val="accent4"/>
          </a:solidFill>
          <a:ln w="762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4" name="テキスト ボックス 33"/>
          <p:cNvSpPr txBox="1"/>
          <p:nvPr/>
        </p:nvSpPr>
        <p:spPr>
          <a:xfrm>
            <a:off x="2307790" y="5483290"/>
            <a:ext cx="6225983" cy="830997"/>
          </a:xfrm>
          <a:prstGeom prst="rect">
            <a:avLst/>
          </a:prstGeom>
          <a:noFill/>
          <a:ln w="190500">
            <a:solidFill>
              <a:schemeClr val="accent4"/>
            </a:solidFill>
          </a:ln>
        </p:spPr>
        <p:txBody>
          <a:bodyPr wrap="none" rtlCol="0">
            <a:spAutoFit/>
          </a:bodyPr>
          <a:lstStyle/>
          <a:p>
            <a:r>
              <a:rPr kumimoji="1" lang="ja-JP" altLang="en-US" sz="2400" dirty="0" smtClean="0"/>
              <a:t>テーマがどんな内容を訴求するかによって</a:t>
            </a:r>
            <a:endParaRPr kumimoji="1" lang="en-US" altLang="ja-JP" sz="2400" dirty="0" smtClean="0"/>
          </a:p>
          <a:p>
            <a:r>
              <a:rPr kumimoji="1" lang="ja-JP" altLang="en-US" sz="2400" dirty="0" smtClean="0"/>
              <a:t>　　　伝えることのできる</a:t>
            </a:r>
            <a:r>
              <a:rPr kumimoji="1" lang="ja-JP" altLang="en-US" sz="2400" u="sng" dirty="0" smtClean="0"/>
              <a:t>価値</a:t>
            </a:r>
            <a:r>
              <a:rPr kumimoji="1" lang="ja-JP" altLang="en-US" sz="2400" dirty="0" smtClean="0"/>
              <a:t>が異なりそうだ</a:t>
            </a:r>
            <a:r>
              <a:rPr lang="ja-JP" altLang="en-US" sz="2400" dirty="0" smtClean="0"/>
              <a:t>・・・</a:t>
            </a:r>
            <a:endParaRPr kumimoji="1" lang="ja-JP" altLang="en-US" sz="2400" dirty="0"/>
          </a:p>
        </p:txBody>
      </p:sp>
      <p:sp>
        <p:nvSpPr>
          <p:cNvPr id="23" name="スライド番号プレースホルダ 22"/>
          <p:cNvSpPr>
            <a:spLocks noGrp="1"/>
          </p:cNvSpPr>
          <p:nvPr>
            <p:ph type="sldNum" sz="quarter" idx="12"/>
          </p:nvPr>
        </p:nvSpPr>
        <p:spPr/>
        <p:txBody>
          <a:bodyPr/>
          <a:lstStyle/>
          <a:p>
            <a:fld id="{E7B2787F-353C-6947-A75E-F4EFD4C27BD0}" type="slidenum">
              <a:rPr lang="ja-JP" altLang="en-US" smtClean="0"/>
              <a:pPr/>
              <a:t>10</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normAutofit/>
          </a:bodyPr>
          <a:lstStyle/>
          <a:p>
            <a:pPr algn="l"/>
            <a:r>
              <a:rPr lang="ja-JP" altLang="en-US" dirty="0" smtClean="0"/>
              <a:t>先行研究</a:t>
            </a:r>
            <a:endParaRPr lang="ja-JP" altLang="en-US" dirty="0"/>
          </a:p>
        </p:txBody>
      </p:sp>
      <p:sp>
        <p:nvSpPr>
          <p:cNvPr id="4" name="テキスト ボックス 3"/>
          <p:cNvSpPr txBox="1"/>
          <p:nvPr/>
        </p:nvSpPr>
        <p:spPr>
          <a:xfrm>
            <a:off x="2703695"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6" name="テキスト ボックス 5"/>
          <p:cNvSpPr txBox="1"/>
          <p:nvPr/>
        </p:nvSpPr>
        <p:spPr>
          <a:xfrm>
            <a:off x="300568" y="2105855"/>
            <a:ext cx="8512369" cy="4316400"/>
          </a:xfrm>
          <a:prstGeom prst="rect">
            <a:avLst/>
          </a:prstGeom>
          <a:noFill/>
          <a:ln w="190500" cap="flat" cmpd="sng" algn="ctr">
            <a:solidFill>
              <a:srgbClr val="0012C0"/>
            </a:solidFill>
            <a:prstDash val="solid"/>
            <a:miter lim="800000"/>
            <a:headEnd type="none" w="med" len="med"/>
            <a:tailEnd type="none" w="med" len="med"/>
          </a:ln>
        </p:spPr>
        <p:txBody>
          <a:bodyPr wrap="square" rtlCol="0">
            <a:spAutoFit/>
          </a:bodyPr>
          <a:lstStyle/>
          <a:p>
            <a:r>
              <a:rPr lang="ja-JP" altLang="en-US" sz="2400" dirty="0" smtClean="0"/>
              <a:t>・店頭でのコミュニケーション活動による価値訴求型プロモーショ　</a:t>
            </a:r>
            <a:endParaRPr lang="en-US" altLang="ja-JP" sz="2400" dirty="0" smtClean="0"/>
          </a:p>
          <a:p>
            <a:r>
              <a:rPr lang="ja-JP" altLang="ja-JP" sz="2400" dirty="0" smtClean="0"/>
              <a:t>　</a:t>
            </a:r>
            <a:r>
              <a:rPr lang="ja-JP" altLang="en-US" sz="2400" dirty="0" smtClean="0"/>
              <a:t>ンを実施することで、店頭における</a:t>
            </a:r>
            <a:r>
              <a:rPr lang="ja-JP" altLang="en-US" sz="2400" b="1" u="sng" dirty="0" smtClean="0"/>
              <a:t>経験価値</a:t>
            </a:r>
            <a:r>
              <a:rPr lang="ja-JP" altLang="en-US" sz="2400" u="sng" dirty="0" smtClean="0"/>
              <a:t>を介在</a:t>
            </a:r>
            <a:r>
              <a:rPr lang="ja-JP" altLang="en-US" sz="2400" dirty="0" smtClean="0"/>
              <a:t>し、ブランド・</a:t>
            </a:r>
            <a:endParaRPr lang="en-US" altLang="ja-JP" sz="2400" dirty="0" smtClean="0"/>
          </a:p>
          <a:p>
            <a:r>
              <a:rPr lang="ja-JP" altLang="ja-JP" sz="2400" dirty="0" smtClean="0"/>
              <a:t>　</a:t>
            </a:r>
            <a:r>
              <a:rPr lang="ja-JP" altLang="en-US" sz="2400" u="sng" dirty="0" smtClean="0"/>
              <a:t>店舗への態度</a:t>
            </a:r>
            <a:r>
              <a:rPr lang="ja-JP" altLang="en-US" sz="2400" dirty="0" smtClean="0"/>
              <a:t>につながる。</a:t>
            </a:r>
            <a:endParaRPr lang="en-US" altLang="ja-JP" sz="2400" dirty="0" smtClean="0"/>
          </a:p>
          <a:p>
            <a:r>
              <a:rPr lang="ja-JP" altLang="en-US" sz="2400" dirty="0" smtClean="0"/>
              <a:t>・店頭における</a:t>
            </a:r>
            <a:r>
              <a:rPr lang="ja-JP" altLang="en-US" sz="2400" b="1" u="sng" dirty="0" smtClean="0"/>
              <a:t>訴求ポイント</a:t>
            </a:r>
            <a:r>
              <a:rPr lang="ja-JP" altLang="en-US" sz="2400" dirty="0" smtClean="0"/>
              <a:t>が</a:t>
            </a:r>
            <a:r>
              <a:rPr lang="ja-JP" altLang="en-US" sz="2400" b="1" u="sng" dirty="0" smtClean="0"/>
              <a:t>経験価値</a:t>
            </a:r>
            <a:r>
              <a:rPr lang="ja-JP" altLang="en-US" sz="2400" u="sng" dirty="0" smtClean="0"/>
              <a:t>を介し</a:t>
            </a:r>
            <a:r>
              <a:rPr lang="ja-JP" altLang="en-US" sz="2400" dirty="0" smtClean="0"/>
              <a:t>、ブランド関係性・</a:t>
            </a:r>
            <a:endParaRPr lang="en-US" altLang="ja-JP" sz="2400" dirty="0" smtClean="0"/>
          </a:p>
          <a:p>
            <a:r>
              <a:rPr lang="ja-JP" altLang="ja-JP" sz="2400" dirty="0" smtClean="0"/>
              <a:t>　</a:t>
            </a:r>
            <a:r>
              <a:rPr lang="ja-JP" altLang="en-US" sz="2400" u="sng" dirty="0" smtClean="0"/>
              <a:t>店舗に対する態度</a:t>
            </a:r>
            <a:r>
              <a:rPr lang="ja-JP" altLang="en-US" sz="2400" dirty="0" smtClean="0"/>
              <a:t>に影響する。</a:t>
            </a:r>
            <a:endParaRPr lang="en-US" altLang="ja-JP" sz="2400" dirty="0" smtClean="0"/>
          </a:p>
          <a:p>
            <a:pPr algn="r"/>
            <a:r>
              <a:rPr kumimoji="1" lang="ja-JP" altLang="en-US" sz="2000" dirty="0" smtClean="0"/>
              <a:t>（太宰</a:t>
            </a:r>
            <a:r>
              <a:rPr kumimoji="1" lang="en-US" altLang="ja-JP" sz="2000" dirty="0" smtClean="0"/>
              <a:t> 2008 </a:t>
            </a:r>
            <a:r>
              <a:rPr kumimoji="1" lang="ja-JP" altLang="en-US" sz="2000" dirty="0" smtClean="0"/>
              <a:t>より作成）</a:t>
            </a:r>
            <a:endParaRPr kumimoji="1" lang="en-US" altLang="ja-JP" sz="2000" dirty="0" smtClean="0"/>
          </a:p>
        </p:txBody>
      </p:sp>
      <p:grpSp>
        <p:nvGrpSpPr>
          <p:cNvPr id="13" name="図形グループ 12"/>
          <p:cNvGrpSpPr/>
          <p:nvPr/>
        </p:nvGrpSpPr>
        <p:grpSpPr>
          <a:xfrm>
            <a:off x="441712" y="3190845"/>
            <a:ext cx="8245088" cy="4244233"/>
            <a:chOff x="793151" y="1574239"/>
            <a:chExt cx="7909137" cy="4064000"/>
          </a:xfrm>
        </p:grpSpPr>
        <p:graphicFrame>
          <p:nvGraphicFramePr>
            <p:cNvPr id="23" name="図表 22"/>
            <p:cNvGraphicFramePr/>
            <p:nvPr/>
          </p:nvGraphicFramePr>
          <p:xfrm>
            <a:off x="793151" y="1574239"/>
            <a:ext cx="7570633"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7" name="ハート 26"/>
            <p:cNvSpPr/>
            <p:nvPr/>
          </p:nvSpPr>
          <p:spPr>
            <a:xfrm>
              <a:off x="7961068" y="3612998"/>
              <a:ext cx="741220" cy="700454"/>
            </a:xfrm>
            <a:prstGeom prst="heart">
              <a:avLst/>
            </a:prstGeom>
            <a:solidFill>
              <a:schemeClr val="accent3"/>
            </a:solidFill>
            <a:ln w="5080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8" name="スマイル 27"/>
            <p:cNvSpPr/>
            <p:nvPr/>
          </p:nvSpPr>
          <p:spPr>
            <a:xfrm>
              <a:off x="5095703" y="3612998"/>
              <a:ext cx="696981" cy="704825"/>
            </a:xfrm>
            <a:prstGeom prst="smileyFace">
              <a:avLst/>
            </a:prstGeom>
            <a:solidFill>
              <a:schemeClr val="accent5"/>
            </a:solidFill>
            <a:ln w="508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2336036" y="3612998"/>
              <a:ext cx="549349" cy="677825"/>
            </a:xfrm>
            <a:prstGeom prst="rect">
              <a:avLst/>
            </a:prstGeom>
            <a:solidFill>
              <a:schemeClr val="accent2">
                <a:lumMod val="75000"/>
              </a:schemeClr>
            </a:solidFill>
            <a:ln w="50800">
              <a:solidFill>
                <a:schemeClr val="tx1"/>
              </a:solidFill>
            </a:ln>
          </p:spPr>
          <p:txBody>
            <a:bodyPr wrap="square" rtlCol="0">
              <a:spAutoFit/>
            </a:bodyPr>
            <a:lstStyle/>
            <a:p>
              <a:r>
                <a:rPr kumimoji="1" lang="ja-JP" altLang="en-US" sz="4000" dirty="0" smtClean="0"/>
                <a:t>Ｐ</a:t>
              </a:r>
              <a:endParaRPr kumimoji="1" lang="ja-JP" altLang="en-US" sz="4000" dirty="0"/>
            </a:p>
          </p:txBody>
        </p:sp>
      </p:grpSp>
      <p:sp>
        <p:nvSpPr>
          <p:cNvPr id="11" name="テキスト ボックス 10"/>
          <p:cNvSpPr txBox="1"/>
          <p:nvPr/>
        </p:nvSpPr>
        <p:spPr>
          <a:xfrm>
            <a:off x="223128" y="1541558"/>
            <a:ext cx="4248278" cy="400110"/>
          </a:xfrm>
          <a:prstGeom prst="rect">
            <a:avLst/>
          </a:prstGeom>
          <a:noFill/>
        </p:spPr>
        <p:txBody>
          <a:bodyPr wrap="none" rtlCol="0">
            <a:spAutoFit/>
          </a:bodyPr>
          <a:lstStyle/>
          <a:p>
            <a:r>
              <a:rPr lang="ja-JP" altLang="en-US" sz="2000" b="1" dirty="0" smtClean="0"/>
              <a:t>店舗コミュニケーションと価値に関して</a:t>
            </a:r>
            <a:endParaRPr lang="en-US" altLang="ja-JP" sz="2000" b="1" dirty="0" smtClean="0"/>
          </a:p>
        </p:txBody>
      </p:sp>
      <p:sp>
        <p:nvSpPr>
          <p:cNvPr id="16" name="スライド番号プレースホルダ 15"/>
          <p:cNvSpPr>
            <a:spLocks noGrp="1"/>
          </p:cNvSpPr>
          <p:nvPr>
            <p:ph type="sldNum" sz="quarter" idx="12"/>
          </p:nvPr>
        </p:nvSpPr>
        <p:spPr/>
        <p:txBody>
          <a:bodyPr/>
          <a:lstStyle/>
          <a:p>
            <a:fld id="{E7B2787F-353C-6947-A75E-F4EFD4C27BD0}" type="slidenum">
              <a:rPr lang="ja-JP" altLang="en-US" smtClean="0"/>
              <a:pPr/>
              <a:t>11</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経験価値</a:t>
            </a:r>
            <a:endParaRPr lang="ja-JP" altLang="en-US" dirty="0"/>
          </a:p>
        </p:txBody>
      </p:sp>
      <p:sp>
        <p:nvSpPr>
          <p:cNvPr id="3" name="テキスト ボックス 2"/>
          <p:cNvSpPr txBox="1"/>
          <p:nvPr/>
        </p:nvSpPr>
        <p:spPr>
          <a:xfrm>
            <a:off x="2703695"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4" name="テキスト ボックス 3"/>
          <p:cNvSpPr txBox="1"/>
          <p:nvPr/>
        </p:nvSpPr>
        <p:spPr>
          <a:xfrm>
            <a:off x="371741" y="1378553"/>
            <a:ext cx="1959190" cy="461665"/>
          </a:xfrm>
          <a:prstGeom prst="rect">
            <a:avLst/>
          </a:prstGeom>
          <a:noFill/>
        </p:spPr>
        <p:txBody>
          <a:bodyPr wrap="none" rtlCol="0">
            <a:spAutoFit/>
          </a:bodyPr>
          <a:lstStyle/>
          <a:p>
            <a:r>
              <a:rPr kumimoji="1" lang="ja-JP" altLang="en-US" sz="2400" dirty="0" smtClean="0"/>
              <a:t>経験価値とは</a:t>
            </a:r>
            <a:endParaRPr kumimoji="1" lang="ja-JP" altLang="en-US" sz="2400" dirty="0"/>
          </a:p>
        </p:txBody>
      </p:sp>
      <p:sp>
        <p:nvSpPr>
          <p:cNvPr id="5" name="テキスト ボックス 4"/>
          <p:cNvSpPr txBox="1"/>
          <p:nvPr/>
        </p:nvSpPr>
        <p:spPr>
          <a:xfrm>
            <a:off x="403225" y="1956468"/>
            <a:ext cx="8280916" cy="984885"/>
          </a:xfrm>
          <a:prstGeom prst="rect">
            <a:avLst/>
          </a:prstGeom>
          <a:solidFill>
            <a:schemeClr val="bg1"/>
          </a:solidFill>
          <a:ln w="190500" cap="flat" cmpd="sng" algn="ctr">
            <a:solidFill>
              <a:schemeClr val="accent2"/>
            </a:solidFill>
            <a:prstDash val="solid"/>
            <a:miter lim="800000"/>
            <a:headEnd type="none" w="med" len="med"/>
            <a:tailEnd type="none" w="med" len="med"/>
          </a:ln>
        </p:spPr>
        <p:txBody>
          <a:bodyPr wrap="square" rtlCol="0">
            <a:spAutoFit/>
          </a:bodyPr>
          <a:lstStyle/>
          <a:p>
            <a:r>
              <a:rPr lang="ja-JP" altLang="en-US" sz="2000" dirty="0" smtClean="0"/>
              <a:t>顧客がブランドとの接点において、実際に肌で何かを感じたり、感動したりすることにより、顧客の感性や感覚に訴えかける価値のこと。</a:t>
            </a:r>
            <a:endParaRPr lang="en-US" altLang="ja-JP" sz="2000" dirty="0" smtClean="0"/>
          </a:p>
          <a:p>
            <a:pPr algn="r"/>
            <a:r>
              <a:rPr kumimoji="1" lang="ja-JP" altLang="en-US" dirty="0" smtClean="0"/>
              <a:t>（長沢</a:t>
            </a:r>
            <a:r>
              <a:rPr kumimoji="1" lang="en-US" altLang="ja-JP" dirty="0" smtClean="0"/>
              <a:t> 2010</a:t>
            </a:r>
            <a:r>
              <a:rPr kumimoji="1" lang="ja-JP" altLang="en-US" dirty="0" smtClean="0"/>
              <a:t>）</a:t>
            </a:r>
            <a:endParaRPr kumimoji="1" lang="en-US" altLang="ja-JP" dirty="0" smtClean="0"/>
          </a:p>
        </p:txBody>
      </p:sp>
      <p:sp>
        <p:nvSpPr>
          <p:cNvPr id="6" name="テキスト ボックス 5"/>
          <p:cNvSpPr txBox="1"/>
          <p:nvPr/>
        </p:nvSpPr>
        <p:spPr>
          <a:xfrm>
            <a:off x="408984" y="3329566"/>
            <a:ext cx="8289097" cy="1600438"/>
          </a:xfrm>
          <a:prstGeom prst="rect">
            <a:avLst/>
          </a:prstGeom>
          <a:noFill/>
          <a:ln w="190500" cap="flat" cmpd="sng" algn="ctr">
            <a:solidFill>
              <a:srgbClr val="0012C0"/>
            </a:solidFill>
            <a:prstDash val="solid"/>
            <a:miter lim="800000"/>
            <a:headEnd type="none" w="med" len="med"/>
            <a:tailEnd type="none" w="med" len="med"/>
          </a:ln>
        </p:spPr>
        <p:txBody>
          <a:bodyPr wrap="square" rtlCol="0">
            <a:spAutoFit/>
          </a:bodyPr>
          <a:lstStyle/>
          <a:p>
            <a:r>
              <a:rPr lang="ja-JP" altLang="en-US" sz="2000" dirty="0" smtClean="0"/>
              <a:t>顧客は、個々の製品を、特性や便益に着目して単独のアイテムとして評価するのではない。むしろ、顧客が知りたいのは、それぞれの</a:t>
            </a:r>
            <a:r>
              <a:rPr lang="ja-JP" altLang="en-US" sz="2000" u="sng" dirty="0" smtClean="0"/>
              <a:t>製品が全体的な消費状況のいかに適応するのか</a:t>
            </a:r>
            <a:r>
              <a:rPr lang="ja-JP" altLang="en-US" sz="2000" dirty="0" smtClean="0"/>
              <a:t>、消費状況によって</a:t>
            </a:r>
            <a:r>
              <a:rPr lang="ja-JP" altLang="en-US" sz="2000" u="sng" dirty="0" smtClean="0"/>
              <a:t>どんな経験価値が提供されるのか</a:t>
            </a:r>
            <a:r>
              <a:rPr lang="ja-JP" altLang="en-US" sz="2000" dirty="0" smtClean="0"/>
              <a:t>である。</a:t>
            </a:r>
            <a:endParaRPr lang="en-US" altLang="ja-JP" sz="2000" dirty="0" smtClean="0"/>
          </a:p>
          <a:p>
            <a:pPr algn="r"/>
            <a:r>
              <a:rPr kumimoji="1" lang="ja-JP" altLang="en-US" dirty="0" smtClean="0"/>
              <a:t>（</a:t>
            </a:r>
            <a:r>
              <a:rPr kumimoji="1" lang="en-US" altLang="ja-JP" dirty="0" smtClean="0"/>
              <a:t>Schmitt 2000</a:t>
            </a:r>
            <a:r>
              <a:rPr kumimoji="1" lang="ja-JP" altLang="en-US" dirty="0" smtClean="0"/>
              <a:t>）</a:t>
            </a:r>
            <a:endParaRPr kumimoji="1" lang="ja-JP" altLang="en-US" dirty="0"/>
          </a:p>
        </p:txBody>
      </p:sp>
      <p:cxnSp>
        <p:nvCxnSpPr>
          <p:cNvPr id="9" name="カギ線コネクタ 8"/>
          <p:cNvCxnSpPr/>
          <p:nvPr/>
        </p:nvCxnSpPr>
        <p:spPr>
          <a:xfrm>
            <a:off x="433686" y="4930004"/>
            <a:ext cx="836389" cy="615260"/>
          </a:xfrm>
          <a:prstGeom prst="bentConnector3">
            <a:avLst>
              <a:gd name="adj1" fmla="val 50000"/>
            </a:avLst>
          </a:prstGeom>
          <a:ln w="79375">
            <a:miter lim="800000"/>
            <a:tailEnd type="arrow"/>
          </a:ln>
          <a:effectLst/>
        </p:spPr>
        <p:style>
          <a:lnRef idx="2">
            <a:schemeClr val="accent1"/>
          </a:lnRef>
          <a:fillRef idx="0">
            <a:schemeClr val="accent1"/>
          </a:fillRef>
          <a:effectRef idx="1">
            <a:schemeClr val="accent1"/>
          </a:effectRef>
          <a:fontRef idx="minor">
            <a:schemeClr val="tx1"/>
          </a:fontRef>
        </p:style>
      </p:cxnSp>
      <p:sp>
        <p:nvSpPr>
          <p:cNvPr id="15" name="テキスト ボックス 14"/>
          <p:cNvSpPr txBox="1"/>
          <p:nvPr/>
        </p:nvSpPr>
        <p:spPr>
          <a:xfrm>
            <a:off x="1657280" y="5436834"/>
            <a:ext cx="6269465" cy="523220"/>
          </a:xfrm>
          <a:prstGeom prst="rect">
            <a:avLst/>
          </a:prstGeom>
          <a:noFill/>
        </p:spPr>
        <p:txBody>
          <a:bodyPr wrap="none" rtlCol="0">
            <a:spAutoFit/>
          </a:bodyPr>
          <a:lstStyle/>
          <a:p>
            <a:r>
              <a:rPr kumimoji="1" lang="ja-JP" altLang="en-US" sz="2800" dirty="0" smtClean="0"/>
              <a:t>売り場のテーマ</a:t>
            </a:r>
            <a:r>
              <a:rPr kumimoji="1" lang="ja-JP" altLang="en-US" sz="2400" dirty="0" smtClean="0"/>
              <a:t>でそれを訴求できるのでは？</a:t>
            </a:r>
            <a:endParaRPr kumimoji="1" lang="ja-JP" altLang="en-US" sz="2400" dirty="0"/>
          </a:p>
        </p:txBody>
      </p:sp>
      <p:cxnSp>
        <p:nvCxnSpPr>
          <p:cNvPr id="12" name="直線コネクタ 11"/>
          <p:cNvCxnSpPr/>
          <p:nvPr/>
        </p:nvCxnSpPr>
        <p:spPr>
          <a:xfrm>
            <a:off x="1424960" y="6083974"/>
            <a:ext cx="6660023" cy="1588"/>
          </a:xfrm>
          <a:prstGeom prst="line">
            <a:avLst/>
          </a:prstGeom>
          <a:ln w="127000">
            <a:solidFill>
              <a:schemeClr val="accent4"/>
            </a:solidFill>
            <a:prstDash val="sysDash"/>
          </a:ln>
          <a:effectLst/>
        </p:spPr>
        <p:style>
          <a:lnRef idx="2">
            <a:schemeClr val="accent1"/>
          </a:lnRef>
          <a:fillRef idx="0">
            <a:schemeClr val="accent1"/>
          </a:fillRef>
          <a:effectRef idx="1">
            <a:schemeClr val="accent1"/>
          </a:effectRef>
          <a:fontRef idx="minor">
            <a:schemeClr val="tx1"/>
          </a:fontRef>
        </p:style>
      </p:cxnSp>
      <p:sp>
        <p:nvSpPr>
          <p:cNvPr id="14" name="スライド番号プレースホルダ 13"/>
          <p:cNvSpPr>
            <a:spLocks noGrp="1"/>
          </p:cNvSpPr>
          <p:nvPr>
            <p:ph type="sldNum" sz="quarter" idx="12"/>
          </p:nvPr>
        </p:nvSpPr>
        <p:spPr/>
        <p:txBody>
          <a:bodyPr/>
          <a:lstStyle/>
          <a:p>
            <a:fld id="{E7B2787F-353C-6947-A75E-F4EFD4C27BD0}" type="slidenum">
              <a:rPr lang="ja-JP" altLang="en-US" smtClean="0"/>
              <a:pPr/>
              <a:t>12</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descr="kuchi.gif"/>
          <p:cNvPicPr>
            <a:picLocks noChangeAspect="1"/>
          </p:cNvPicPr>
          <p:nvPr/>
        </p:nvPicPr>
        <p:blipFill>
          <a:blip r:embed="rId2"/>
          <a:stretch>
            <a:fillRect/>
          </a:stretch>
        </p:blipFill>
        <p:spPr>
          <a:xfrm>
            <a:off x="5665325" y="1263591"/>
            <a:ext cx="1821077" cy="1365808"/>
          </a:xfrm>
          <a:prstGeom prst="rect">
            <a:avLst/>
          </a:prstGeom>
        </p:spPr>
      </p:pic>
      <p:pic>
        <p:nvPicPr>
          <p:cNvPr id="10" name="図 9" descr="eye.gif"/>
          <p:cNvPicPr>
            <a:picLocks noChangeAspect="1"/>
          </p:cNvPicPr>
          <p:nvPr/>
        </p:nvPicPr>
        <p:blipFill>
          <a:blip r:embed="rId3"/>
          <a:stretch>
            <a:fillRect/>
          </a:stretch>
        </p:blipFill>
        <p:spPr>
          <a:xfrm>
            <a:off x="7147634" y="1325552"/>
            <a:ext cx="1539166" cy="1355340"/>
          </a:xfrm>
          <a:prstGeom prst="rect">
            <a:avLst/>
          </a:prstGeom>
        </p:spPr>
      </p:pic>
      <p:sp>
        <p:nvSpPr>
          <p:cNvPr id="2" name="タイトル 1"/>
          <p:cNvSpPr>
            <a:spLocks noGrp="1"/>
          </p:cNvSpPr>
          <p:nvPr>
            <p:ph type="title"/>
          </p:nvPr>
        </p:nvSpPr>
        <p:spPr/>
        <p:txBody>
          <a:bodyPr/>
          <a:lstStyle/>
          <a:p>
            <a:pPr algn="l"/>
            <a:r>
              <a:rPr lang="ja-JP" altLang="en-US" dirty="0" smtClean="0"/>
              <a:t>戦略的経験価値モジュール（</a:t>
            </a:r>
            <a:r>
              <a:rPr lang="en-US" altLang="ja-JP" dirty="0" smtClean="0"/>
              <a:t>SEM</a:t>
            </a:r>
            <a:r>
              <a:rPr lang="ja-JP" altLang="en-US" dirty="0" smtClean="0"/>
              <a:t>）</a:t>
            </a:r>
            <a:endParaRPr lang="ja-JP" altLang="en-US" dirty="0"/>
          </a:p>
        </p:txBody>
      </p:sp>
      <p:sp>
        <p:nvSpPr>
          <p:cNvPr id="3" name="テキスト ボックス 2"/>
          <p:cNvSpPr txBox="1"/>
          <p:nvPr/>
        </p:nvSpPr>
        <p:spPr>
          <a:xfrm>
            <a:off x="8363749"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13" name="ハート 12"/>
          <p:cNvSpPr/>
          <p:nvPr/>
        </p:nvSpPr>
        <p:spPr>
          <a:xfrm>
            <a:off x="7605953" y="2572461"/>
            <a:ext cx="726820" cy="583968"/>
          </a:xfrm>
          <a:prstGeom prst="heart">
            <a:avLst/>
          </a:prstGeom>
          <a:solidFill>
            <a:srgbClr val="800000"/>
          </a:solidFill>
          <a:ln w="508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6448784" y="3017827"/>
            <a:ext cx="541209" cy="1015663"/>
          </a:xfrm>
          <a:prstGeom prst="rect">
            <a:avLst/>
          </a:prstGeom>
          <a:noFill/>
        </p:spPr>
        <p:txBody>
          <a:bodyPr wrap="none" rtlCol="0">
            <a:spAutoFit/>
          </a:bodyPr>
          <a:lstStyle/>
          <a:p>
            <a:r>
              <a:rPr kumimoji="1" lang="en-US" altLang="ja-JP" sz="6000" b="1" dirty="0" smtClean="0">
                <a:solidFill>
                  <a:srgbClr val="0012C0"/>
                </a:solidFill>
              </a:rPr>
              <a:t>?</a:t>
            </a:r>
            <a:endParaRPr kumimoji="1" lang="ja-JP" altLang="en-US" sz="6000" b="1" dirty="0">
              <a:solidFill>
                <a:srgbClr val="0012C0"/>
              </a:solidFill>
            </a:endParaRPr>
          </a:p>
        </p:txBody>
      </p:sp>
      <p:sp>
        <p:nvSpPr>
          <p:cNvPr id="17" name="テキスト ボックス 16"/>
          <p:cNvSpPr txBox="1"/>
          <p:nvPr/>
        </p:nvSpPr>
        <p:spPr>
          <a:xfrm>
            <a:off x="7285823" y="3048807"/>
            <a:ext cx="552204" cy="1446550"/>
          </a:xfrm>
          <a:prstGeom prst="rect">
            <a:avLst/>
          </a:prstGeom>
          <a:noFill/>
        </p:spPr>
        <p:txBody>
          <a:bodyPr wrap="none" rtlCol="0">
            <a:spAutoFit/>
          </a:bodyPr>
          <a:lstStyle/>
          <a:p>
            <a:r>
              <a:rPr kumimoji="1" lang="en-US" altLang="ja-JP" sz="8800" b="1" dirty="0" smtClean="0">
                <a:solidFill>
                  <a:srgbClr val="FF0000"/>
                </a:solidFill>
              </a:rPr>
              <a:t>!</a:t>
            </a:r>
            <a:endParaRPr kumimoji="1" lang="ja-JP" altLang="en-US" sz="8800" b="1" dirty="0">
              <a:solidFill>
                <a:srgbClr val="FF0000"/>
              </a:solidFill>
            </a:endParaRPr>
          </a:p>
        </p:txBody>
      </p:sp>
      <p:sp>
        <p:nvSpPr>
          <p:cNvPr id="5" name="テキスト ボックス 4"/>
          <p:cNvSpPr txBox="1"/>
          <p:nvPr/>
        </p:nvSpPr>
        <p:spPr>
          <a:xfrm>
            <a:off x="433690" y="1765803"/>
            <a:ext cx="3719888" cy="584776"/>
          </a:xfrm>
          <a:prstGeom prst="rect">
            <a:avLst/>
          </a:prstGeom>
          <a:noFill/>
          <a:ln w="101600">
            <a:solidFill>
              <a:schemeClr val="accent4"/>
            </a:solidFill>
          </a:ln>
        </p:spPr>
        <p:txBody>
          <a:bodyPr wrap="none" rtlCol="0">
            <a:spAutoFit/>
          </a:bodyPr>
          <a:lstStyle/>
          <a:p>
            <a:r>
              <a:rPr kumimoji="1" lang="en-US" altLang="ja-JP" sz="3200" b="1" dirty="0" smtClean="0"/>
              <a:t>SENCE</a:t>
            </a:r>
            <a:r>
              <a:rPr kumimoji="1" lang="ja-JP" altLang="en-US" sz="2400" dirty="0" smtClean="0"/>
              <a:t>（感覚的経験価値）</a:t>
            </a:r>
            <a:endParaRPr kumimoji="1" lang="ja-JP" altLang="en-US" sz="2400" dirty="0"/>
          </a:p>
        </p:txBody>
      </p:sp>
      <p:sp>
        <p:nvSpPr>
          <p:cNvPr id="6" name="テキスト ボックス 5"/>
          <p:cNvSpPr txBox="1"/>
          <p:nvPr/>
        </p:nvSpPr>
        <p:spPr>
          <a:xfrm>
            <a:off x="448900" y="2633209"/>
            <a:ext cx="3408706" cy="584776"/>
          </a:xfrm>
          <a:prstGeom prst="rect">
            <a:avLst/>
          </a:prstGeom>
          <a:noFill/>
          <a:ln w="101600">
            <a:solidFill>
              <a:schemeClr val="accent1"/>
            </a:solidFill>
          </a:ln>
        </p:spPr>
        <p:txBody>
          <a:bodyPr wrap="none" rtlCol="0">
            <a:spAutoFit/>
          </a:bodyPr>
          <a:lstStyle/>
          <a:p>
            <a:r>
              <a:rPr lang="en-US" altLang="ja-JP" sz="3200" b="1" dirty="0" smtClean="0"/>
              <a:t>FEEL</a:t>
            </a:r>
            <a:r>
              <a:rPr lang="ja-JP" altLang="en-US" sz="2400" dirty="0" smtClean="0"/>
              <a:t>（情緒的経験価値）</a:t>
            </a:r>
            <a:endParaRPr kumimoji="1" lang="ja-JP" altLang="en-US" sz="2400" dirty="0"/>
          </a:p>
        </p:txBody>
      </p:sp>
      <p:sp>
        <p:nvSpPr>
          <p:cNvPr id="7" name="テキスト ボックス 6"/>
          <p:cNvSpPr txBox="1"/>
          <p:nvPr/>
        </p:nvSpPr>
        <p:spPr>
          <a:xfrm>
            <a:off x="449189" y="3487554"/>
            <a:ext cx="3713076" cy="584776"/>
          </a:xfrm>
          <a:prstGeom prst="rect">
            <a:avLst/>
          </a:prstGeom>
          <a:noFill/>
          <a:ln w="101600">
            <a:solidFill>
              <a:schemeClr val="accent3"/>
            </a:solidFill>
          </a:ln>
        </p:spPr>
        <p:txBody>
          <a:bodyPr wrap="none" rtlCol="0">
            <a:spAutoFit/>
          </a:bodyPr>
          <a:lstStyle/>
          <a:p>
            <a:r>
              <a:rPr lang="en-US" altLang="ja-JP" sz="3200" b="1" dirty="0" smtClean="0"/>
              <a:t>THINK</a:t>
            </a:r>
            <a:r>
              <a:rPr lang="ja-JP" altLang="en-US" sz="2400" dirty="0" smtClean="0"/>
              <a:t>（認知的経験価値）</a:t>
            </a:r>
            <a:endParaRPr kumimoji="1" lang="ja-JP" altLang="en-US" sz="2400" dirty="0"/>
          </a:p>
        </p:txBody>
      </p:sp>
      <p:sp>
        <p:nvSpPr>
          <p:cNvPr id="8" name="テキスト ボックス 7"/>
          <p:cNvSpPr txBox="1"/>
          <p:nvPr/>
        </p:nvSpPr>
        <p:spPr>
          <a:xfrm>
            <a:off x="447084" y="4399949"/>
            <a:ext cx="3302106" cy="584776"/>
          </a:xfrm>
          <a:prstGeom prst="rect">
            <a:avLst/>
          </a:prstGeom>
          <a:noFill/>
          <a:ln w="101600">
            <a:solidFill>
              <a:srgbClr val="FF0000"/>
            </a:solidFill>
          </a:ln>
        </p:spPr>
        <p:txBody>
          <a:bodyPr wrap="none" rtlCol="0">
            <a:spAutoFit/>
          </a:bodyPr>
          <a:lstStyle/>
          <a:p>
            <a:r>
              <a:rPr kumimoji="1" lang="en-US" altLang="ja-JP" sz="3200" b="1" dirty="0" smtClean="0"/>
              <a:t>ACT</a:t>
            </a:r>
            <a:r>
              <a:rPr kumimoji="1" lang="ja-JP" altLang="en-US" sz="2400" dirty="0" smtClean="0"/>
              <a:t>（肉体的経験価値）</a:t>
            </a:r>
            <a:endParaRPr kumimoji="1" lang="ja-JP" altLang="en-US" sz="2400" dirty="0"/>
          </a:p>
        </p:txBody>
      </p:sp>
      <p:sp>
        <p:nvSpPr>
          <p:cNvPr id="9" name="テキスト ボックス 8"/>
          <p:cNvSpPr txBox="1"/>
          <p:nvPr/>
        </p:nvSpPr>
        <p:spPr>
          <a:xfrm>
            <a:off x="449189" y="5331437"/>
            <a:ext cx="3848329" cy="584776"/>
          </a:xfrm>
          <a:prstGeom prst="rect">
            <a:avLst/>
          </a:prstGeom>
          <a:noFill/>
          <a:ln w="101600">
            <a:solidFill>
              <a:schemeClr val="accent2"/>
            </a:solidFill>
          </a:ln>
        </p:spPr>
        <p:txBody>
          <a:bodyPr wrap="none" rtlCol="0">
            <a:spAutoFit/>
          </a:bodyPr>
          <a:lstStyle/>
          <a:p>
            <a:r>
              <a:rPr kumimoji="1" lang="en-US" altLang="ja-JP" sz="3200" b="1" dirty="0" smtClean="0"/>
              <a:t>RELATE</a:t>
            </a:r>
            <a:r>
              <a:rPr kumimoji="1" lang="ja-JP" altLang="en-US" sz="2400" dirty="0" smtClean="0"/>
              <a:t>（関係的経験価値）</a:t>
            </a:r>
            <a:endParaRPr kumimoji="1" lang="ja-JP" altLang="en-US" sz="2400" dirty="0"/>
          </a:p>
        </p:txBody>
      </p:sp>
      <p:sp>
        <p:nvSpPr>
          <p:cNvPr id="12" name="テキスト ボックス 11"/>
          <p:cNvSpPr txBox="1"/>
          <p:nvPr/>
        </p:nvSpPr>
        <p:spPr>
          <a:xfrm>
            <a:off x="4359470" y="1781291"/>
            <a:ext cx="1552278" cy="523220"/>
          </a:xfrm>
          <a:prstGeom prst="rect">
            <a:avLst/>
          </a:prstGeom>
          <a:noFill/>
        </p:spPr>
        <p:txBody>
          <a:bodyPr wrap="none" rtlCol="0">
            <a:spAutoFit/>
          </a:bodyPr>
          <a:lstStyle/>
          <a:p>
            <a:r>
              <a:rPr lang="ja-JP" altLang="en-US" dirty="0" smtClean="0"/>
              <a:t>ー</a:t>
            </a:r>
            <a:r>
              <a:rPr lang="en-US" altLang="ja-JP" dirty="0" smtClean="0"/>
              <a:t> </a:t>
            </a:r>
            <a:r>
              <a:rPr lang="ja-JP" altLang="en-US" sz="2800" dirty="0" smtClean="0"/>
              <a:t>五感</a:t>
            </a:r>
            <a:r>
              <a:rPr lang="en-US" altLang="ja-JP" sz="2800" dirty="0" smtClean="0"/>
              <a:t> …</a:t>
            </a:r>
            <a:endParaRPr kumimoji="1" lang="ja-JP" altLang="en-US" sz="2800" dirty="0"/>
          </a:p>
        </p:txBody>
      </p:sp>
      <p:sp>
        <p:nvSpPr>
          <p:cNvPr id="14" name="テキスト ボックス 13"/>
          <p:cNvSpPr txBox="1"/>
          <p:nvPr/>
        </p:nvSpPr>
        <p:spPr>
          <a:xfrm>
            <a:off x="3873094" y="2664189"/>
            <a:ext cx="3489482" cy="523220"/>
          </a:xfrm>
          <a:prstGeom prst="rect">
            <a:avLst/>
          </a:prstGeom>
          <a:noFill/>
        </p:spPr>
        <p:txBody>
          <a:bodyPr wrap="none" rtlCol="0">
            <a:spAutoFit/>
          </a:bodyPr>
          <a:lstStyle/>
          <a:p>
            <a:r>
              <a:rPr kumimoji="1" lang="ja-JP" altLang="en-US" dirty="0" smtClean="0"/>
              <a:t>ー</a:t>
            </a:r>
            <a:r>
              <a:rPr kumimoji="1" lang="en-US" altLang="ja-JP" dirty="0" smtClean="0"/>
              <a:t> </a:t>
            </a:r>
            <a:r>
              <a:rPr kumimoji="1" lang="ja-JP" altLang="en-US" sz="2800" dirty="0" smtClean="0"/>
              <a:t>感情</a:t>
            </a:r>
            <a:r>
              <a:rPr lang="ja-JP" altLang="en-US" sz="2800" dirty="0" smtClean="0"/>
              <a:t>、フィーリング</a:t>
            </a:r>
            <a:r>
              <a:rPr lang="en-US" altLang="ja-JP" sz="2800" dirty="0" smtClean="0"/>
              <a:t>…</a:t>
            </a:r>
            <a:endParaRPr kumimoji="1" lang="en-US" altLang="ja-JP" sz="2800" dirty="0" smtClean="0"/>
          </a:p>
        </p:txBody>
      </p:sp>
      <p:sp>
        <p:nvSpPr>
          <p:cNvPr id="18" name="テキスト ボックス 17"/>
          <p:cNvSpPr txBox="1"/>
          <p:nvPr/>
        </p:nvSpPr>
        <p:spPr>
          <a:xfrm>
            <a:off x="4383276" y="3500636"/>
            <a:ext cx="1883123" cy="523220"/>
          </a:xfrm>
          <a:prstGeom prst="rect">
            <a:avLst/>
          </a:prstGeom>
          <a:noFill/>
        </p:spPr>
        <p:txBody>
          <a:bodyPr wrap="none" rtlCol="0">
            <a:spAutoFit/>
          </a:bodyPr>
          <a:lstStyle/>
          <a:p>
            <a:r>
              <a:rPr kumimoji="1" lang="ja-JP" altLang="en-US" dirty="0" smtClean="0"/>
              <a:t>ー</a:t>
            </a:r>
            <a:r>
              <a:rPr kumimoji="1" lang="en-US" altLang="ja-JP" dirty="0" smtClean="0"/>
              <a:t> </a:t>
            </a:r>
            <a:r>
              <a:rPr kumimoji="1" lang="ja-JP" altLang="en-US" sz="2800" dirty="0" smtClean="0"/>
              <a:t>創造性</a:t>
            </a:r>
            <a:r>
              <a:rPr kumimoji="1" lang="en-US" altLang="ja-JP" sz="2800" dirty="0" smtClean="0"/>
              <a:t> …</a:t>
            </a:r>
            <a:endParaRPr kumimoji="1" lang="ja-JP" altLang="en-US" sz="2800" dirty="0"/>
          </a:p>
        </p:txBody>
      </p:sp>
      <p:sp>
        <p:nvSpPr>
          <p:cNvPr id="21" name="テキスト ボックス 20"/>
          <p:cNvSpPr txBox="1"/>
          <p:nvPr/>
        </p:nvSpPr>
        <p:spPr>
          <a:xfrm>
            <a:off x="3899355" y="4462206"/>
            <a:ext cx="4459724" cy="461665"/>
          </a:xfrm>
          <a:prstGeom prst="rect">
            <a:avLst/>
          </a:prstGeom>
          <a:noFill/>
        </p:spPr>
        <p:txBody>
          <a:bodyPr wrap="none" rtlCol="0">
            <a:spAutoFit/>
          </a:bodyPr>
          <a:lstStyle/>
          <a:p>
            <a:r>
              <a:rPr lang="ja-JP" altLang="en-US" dirty="0" smtClean="0"/>
              <a:t>ー</a:t>
            </a:r>
            <a:r>
              <a:rPr lang="en-US" altLang="ja-JP" dirty="0" smtClean="0"/>
              <a:t> </a:t>
            </a:r>
            <a:r>
              <a:rPr lang="ja-JP" altLang="en-US" sz="2400" dirty="0" smtClean="0"/>
              <a:t>行動パターン、ライフスタイル</a:t>
            </a:r>
            <a:r>
              <a:rPr lang="en-US" altLang="ja-JP" sz="2400" dirty="0" smtClean="0"/>
              <a:t>…</a:t>
            </a:r>
            <a:endParaRPr kumimoji="1" lang="ja-JP" altLang="en-US" sz="2400" dirty="0"/>
          </a:p>
        </p:txBody>
      </p:sp>
      <p:sp>
        <p:nvSpPr>
          <p:cNvPr id="22" name="テキスト ボックス 21"/>
          <p:cNvSpPr txBox="1"/>
          <p:nvPr/>
        </p:nvSpPr>
        <p:spPr>
          <a:xfrm>
            <a:off x="4476177" y="5390364"/>
            <a:ext cx="3296959" cy="461665"/>
          </a:xfrm>
          <a:prstGeom prst="rect">
            <a:avLst/>
          </a:prstGeom>
          <a:noFill/>
        </p:spPr>
        <p:txBody>
          <a:bodyPr wrap="none" rtlCol="0">
            <a:spAutoFit/>
          </a:bodyPr>
          <a:lstStyle/>
          <a:p>
            <a:r>
              <a:rPr lang="en-US" altLang="ja-JP" dirty="0" smtClean="0"/>
              <a:t>― </a:t>
            </a:r>
            <a:r>
              <a:rPr lang="ja-JP" altLang="en-US" sz="2400" dirty="0" smtClean="0"/>
              <a:t>他者との関係</a:t>
            </a:r>
            <a:r>
              <a:rPr lang="ja-JP" altLang="en-US" dirty="0" smtClean="0"/>
              <a:t>、</a:t>
            </a:r>
            <a:r>
              <a:rPr lang="ja-JP" altLang="en-US" sz="2400" dirty="0" smtClean="0"/>
              <a:t>社会性</a:t>
            </a:r>
            <a:endParaRPr kumimoji="1" lang="ja-JP" altLang="en-US" sz="2400" dirty="0"/>
          </a:p>
        </p:txBody>
      </p:sp>
      <p:pic>
        <p:nvPicPr>
          <p:cNvPr id="23" name="図 22" descr="picto01_cl1.wmf"/>
          <p:cNvPicPr>
            <a:picLocks noChangeAspect="1"/>
          </p:cNvPicPr>
          <p:nvPr/>
        </p:nvPicPr>
        <p:blipFill>
          <a:blip r:embed="rId4"/>
          <a:stretch>
            <a:fillRect/>
          </a:stretch>
        </p:blipFill>
        <p:spPr>
          <a:xfrm>
            <a:off x="7580431" y="5034094"/>
            <a:ext cx="819073" cy="1092097"/>
          </a:xfrm>
          <a:prstGeom prst="rect">
            <a:avLst/>
          </a:prstGeom>
        </p:spPr>
      </p:pic>
      <p:pic>
        <p:nvPicPr>
          <p:cNvPr id="24" name="図 23" descr="picto01_cl2.wmf"/>
          <p:cNvPicPr>
            <a:picLocks noChangeAspect="1"/>
          </p:cNvPicPr>
          <p:nvPr/>
        </p:nvPicPr>
        <p:blipFill>
          <a:blip r:embed="rId5"/>
          <a:stretch>
            <a:fillRect/>
          </a:stretch>
        </p:blipFill>
        <p:spPr>
          <a:xfrm>
            <a:off x="8115940" y="5047099"/>
            <a:ext cx="797701" cy="1063601"/>
          </a:xfrm>
          <a:prstGeom prst="rect">
            <a:avLst/>
          </a:prstGeom>
        </p:spPr>
      </p:pic>
      <p:sp>
        <p:nvSpPr>
          <p:cNvPr id="26" name="正方形/長方形 25"/>
          <p:cNvSpPr/>
          <p:nvPr/>
        </p:nvSpPr>
        <p:spPr>
          <a:xfrm>
            <a:off x="232327" y="1217121"/>
            <a:ext cx="8712290" cy="5563429"/>
          </a:xfrm>
          <a:prstGeom prst="rect">
            <a:avLst/>
          </a:prstGeom>
          <a:noFill/>
          <a:ln w="101600">
            <a:solidFill>
              <a:schemeClr val="tx1"/>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102454" y="6226795"/>
            <a:ext cx="2484311" cy="369332"/>
          </a:xfrm>
          <a:prstGeom prst="rect">
            <a:avLst/>
          </a:prstGeom>
          <a:noFill/>
        </p:spPr>
        <p:txBody>
          <a:bodyPr wrap="none" rtlCol="0">
            <a:spAutoFit/>
          </a:bodyPr>
          <a:lstStyle/>
          <a:p>
            <a:r>
              <a:rPr lang="en-US" altLang="ja-JP" dirty="0" smtClean="0"/>
              <a:t>(S</a:t>
            </a:r>
            <a:r>
              <a:rPr kumimoji="1" lang="en-US" altLang="ja-JP" dirty="0" smtClean="0"/>
              <a:t>chmitt 2000 </a:t>
            </a:r>
            <a:r>
              <a:rPr lang="ja-JP" altLang="en-US" dirty="0" smtClean="0"/>
              <a:t>より作成）</a:t>
            </a:r>
            <a:endParaRPr kumimoji="1" lang="ja-JP" altLang="en-US" dirty="0"/>
          </a:p>
        </p:txBody>
      </p:sp>
      <p:sp>
        <p:nvSpPr>
          <p:cNvPr id="29" name="スライド番号プレースホルダ 28"/>
          <p:cNvSpPr>
            <a:spLocks noGrp="1"/>
          </p:cNvSpPr>
          <p:nvPr>
            <p:ph type="sldNum" sz="quarter" idx="12"/>
          </p:nvPr>
        </p:nvSpPr>
        <p:spPr/>
        <p:txBody>
          <a:bodyPr/>
          <a:lstStyle/>
          <a:p>
            <a:fld id="{E7B2787F-353C-6947-A75E-F4EFD4C27BD0}" type="slidenum">
              <a:rPr lang="ja-JP" altLang="en-US" smtClean="0"/>
              <a:pPr/>
              <a:t>13</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en-US" altLang="ja-JP" dirty="0" smtClean="0"/>
              <a:t>SEM</a:t>
            </a:r>
            <a:endParaRPr lang="ja-JP" altLang="en-US" dirty="0"/>
          </a:p>
        </p:txBody>
      </p:sp>
      <p:sp>
        <p:nvSpPr>
          <p:cNvPr id="3" name="テキスト ボックス 2"/>
          <p:cNvSpPr txBox="1"/>
          <p:nvPr/>
        </p:nvSpPr>
        <p:spPr>
          <a:xfrm>
            <a:off x="1402703"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4" name="テキスト ボックス 3"/>
          <p:cNvSpPr txBox="1"/>
          <p:nvPr/>
        </p:nvSpPr>
        <p:spPr>
          <a:xfrm>
            <a:off x="480146" y="1440522"/>
            <a:ext cx="4549442" cy="584776"/>
          </a:xfrm>
          <a:prstGeom prst="rect">
            <a:avLst/>
          </a:prstGeom>
          <a:noFill/>
          <a:ln w="101600">
            <a:solidFill>
              <a:schemeClr val="accent4"/>
            </a:solidFill>
          </a:ln>
        </p:spPr>
        <p:txBody>
          <a:bodyPr wrap="none" rtlCol="0">
            <a:spAutoFit/>
          </a:bodyPr>
          <a:lstStyle/>
          <a:p>
            <a:r>
              <a:rPr lang="en-US" altLang="ja-JP" sz="3200" b="1" dirty="0" smtClean="0"/>
              <a:t>SENCE</a:t>
            </a:r>
            <a:r>
              <a:rPr lang="ja-JP" altLang="en-US" sz="3200" dirty="0" smtClean="0"/>
              <a:t>（感覚的経験価値）</a:t>
            </a:r>
            <a:endParaRPr lang="ja-JP" altLang="en-US" sz="3200" dirty="0"/>
          </a:p>
        </p:txBody>
      </p:sp>
      <p:sp>
        <p:nvSpPr>
          <p:cNvPr id="6" name="テキスト ボックス 5"/>
          <p:cNvSpPr txBox="1"/>
          <p:nvPr/>
        </p:nvSpPr>
        <p:spPr>
          <a:xfrm>
            <a:off x="479876" y="3779469"/>
            <a:ext cx="3408706" cy="584776"/>
          </a:xfrm>
          <a:prstGeom prst="rect">
            <a:avLst/>
          </a:prstGeom>
          <a:noFill/>
          <a:ln w="101600">
            <a:solidFill>
              <a:schemeClr val="accent1"/>
            </a:solidFill>
          </a:ln>
        </p:spPr>
        <p:txBody>
          <a:bodyPr wrap="none" rtlCol="0">
            <a:spAutoFit/>
          </a:bodyPr>
          <a:lstStyle/>
          <a:p>
            <a:r>
              <a:rPr lang="en-US" altLang="ja-JP" sz="3200" b="1" dirty="0" smtClean="0"/>
              <a:t>FEEL</a:t>
            </a:r>
            <a:r>
              <a:rPr lang="ja-JP" altLang="en-US" sz="2400" dirty="0" smtClean="0"/>
              <a:t>（情緒的経験価値）</a:t>
            </a:r>
            <a:endParaRPr kumimoji="1" lang="ja-JP" altLang="en-US" sz="2400" dirty="0"/>
          </a:p>
        </p:txBody>
      </p:sp>
      <p:sp>
        <p:nvSpPr>
          <p:cNvPr id="8" name="テキスト ボックス 7"/>
          <p:cNvSpPr txBox="1"/>
          <p:nvPr/>
        </p:nvSpPr>
        <p:spPr>
          <a:xfrm>
            <a:off x="426020" y="2214102"/>
            <a:ext cx="8289097" cy="707886"/>
          </a:xfrm>
          <a:prstGeom prst="rect">
            <a:avLst/>
          </a:prstGeom>
          <a:noFill/>
          <a:ln w="136525" cap="flat" cmpd="sng" algn="ctr">
            <a:solidFill>
              <a:schemeClr val="tx1"/>
            </a:solidFill>
            <a:prstDash val="sysDash"/>
            <a:miter lim="800000"/>
            <a:headEnd type="none" w="med" len="med"/>
            <a:tailEnd type="none" w="med" len="med"/>
          </a:ln>
        </p:spPr>
        <p:txBody>
          <a:bodyPr wrap="square" rtlCol="0">
            <a:spAutoFit/>
          </a:bodyPr>
          <a:lstStyle/>
          <a:p>
            <a:r>
              <a:rPr lang="en-US" altLang="en-US" sz="2000" dirty="0" smtClean="0"/>
              <a:t>顧客の五感に直接的に訴えかけることにより</a:t>
            </a:r>
            <a:r>
              <a:rPr lang="ja-JP" altLang="en-US" sz="2000" dirty="0" smtClean="0"/>
              <a:t>、</a:t>
            </a:r>
            <a:r>
              <a:rPr lang="en-US" altLang="en-US" sz="2000" dirty="0" smtClean="0"/>
              <a:t>感覚的に生み出される価値。</a:t>
            </a:r>
          </a:p>
          <a:p>
            <a:endParaRPr lang="en-US" altLang="en-US" sz="2000" dirty="0" smtClean="0"/>
          </a:p>
        </p:txBody>
      </p:sp>
      <p:sp>
        <p:nvSpPr>
          <p:cNvPr id="12" name="テキスト ボックス 11"/>
          <p:cNvSpPr txBox="1"/>
          <p:nvPr/>
        </p:nvSpPr>
        <p:spPr>
          <a:xfrm>
            <a:off x="454516" y="4581572"/>
            <a:ext cx="8289097" cy="707886"/>
          </a:xfrm>
          <a:prstGeom prst="rect">
            <a:avLst/>
          </a:prstGeom>
          <a:noFill/>
          <a:ln w="136525" cap="flat" cmpd="sng" algn="ctr">
            <a:solidFill>
              <a:schemeClr val="tx1"/>
            </a:solidFill>
            <a:prstDash val="sysDash"/>
            <a:miter lim="800000"/>
            <a:headEnd type="none" w="med" len="med"/>
            <a:tailEnd type="none" w="med" len="med"/>
          </a:ln>
        </p:spPr>
        <p:txBody>
          <a:bodyPr wrap="square" rtlCol="0">
            <a:spAutoFit/>
          </a:bodyPr>
          <a:lstStyle/>
          <a:p>
            <a:r>
              <a:rPr lang="ja-JP" altLang="en-US" sz="2000" dirty="0" smtClean="0"/>
              <a:t>顧客の内面にあるフィーリングや感情に訴えかけることにより、情緒的に生み出される価値。</a:t>
            </a:r>
            <a:endParaRPr lang="en-US" altLang="en-US" sz="2000" dirty="0" smtClean="0"/>
          </a:p>
        </p:txBody>
      </p:sp>
      <p:sp>
        <p:nvSpPr>
          <p:cNvPr id="13" name="テキスト ボックス 12"/>
          <p:cNvSpPr txBox="1"/>
          <p:nvPr/>
        </p:nvSpPr>
        <p:spPr>
          <a:xfrm>
            <a:off x="464657" y="3128886"/>
            <a:ext cx="3687728" cy="369332"/>
          </a:xfrm>
          <a:prstGeom prst="rect">
            <a:avLst/>
          </a:prstGeom>
          <a:noFill/>
        </p:spPr>
        <p:txBody>
          <a:bodyPr wrap="none" rtlCol="0">
            <a:spAutoFit/>
          </a:bodyPr>
          <a:lstStyle/>
          <a:p>
            <a:r>
              <a:rPr kumimoji="1" lang="ja-JP" altLang="en-US" dirty="0" smtClean="0"/>
              <a:t>（例）氷を触ったとき、冷たいと感じた</a:t>
            </a:r>
            <a:endParaRPr kumimoji="1" lang="ja-JP" altLang="en-US" dirty="0"/>
          </a:p>
        </p:txBody>
      </p:sp>
      <p:sp>
        <p:nvSpPr>
          <p:cNvPr id="14" name="テキスト ボックス 13"/>
          <p:cNvSpPr txBox="1"/>
          <p:nvPr/>
        </p:nvSpPr>
        <p:spPr>
          <a:xfrm>
            <a:off x="526610" y="5607219"/>
            <a:ext cx="3194504" cy="369332"/>
          </a:xfrm>
          <a:prstGeom prst="rect">
            <a:avLst/>
          </a:prstGeom>
          <a:noFill/>
        </p:spPr>
        <p:txBody>
          <a:bodyPr wrap="none" rtlCol="0">
            <a:spAutoFit/>
          </a:bodyPr>
          <a:lstStyle/>
          <a:p>
            <a:r>
              <a:rPr kumimoji="1" lang="ja-JP" altLang="en-US" dirty="0" smtClean="0"/>
              <a:t>（例）映画を見て、心が温まった</a:t>
            </a:r>
            <a:endParaRPr kumimoji="1" lang="ja-JP" altLang="en-US" dirty="0"/>
          </a:p>
        </p:txBody>
      </p:sp>
      <p:sp>
        <p:nvSpPr>
          <p:cNvPr id="15" name="テキスト ボックス 14"/>
          <p:cNvSpPr txBox="1"/>
          <p:nvPr/>
        </p:nvSpPr>
        <p:spPr>
          <a:xfrm>
            <a:off x="5436466" y="6071905"/>
            <a:ext cx="3574003" cy="369332"/>
          </a:xfrm>
          <a:prstGeom prst="rect">
            <a:avLst/>
          </a:prstGeom>
          <a:noFill/>
        </p:spPr>
        <p:txBody>
          <a:bodyPr wrap="none" rtlCol="0">
            <a:spAutoFit/>
          </a:bodyPr>
          <a:lstStyle/>
          <a:p>
            <a:r>
              <a:rPr kumimoji="1" lang="en-US" altLang="ja-JP" dirty="0" smtClean="0"/>
              <a:t>(Schmitt 2000</a:t>
            </a:r>
            <a:r>
              <a:rPr kumimoji="1" lang="ja-JP" altLang="en-US" dirty="0" smtClean="0"/>
              <a:t>、長沢</a:t>
            </a:r>
            <a:r>
              <a:rPr kumimoji="1" lang="en-US" altLang="ja-JP" dirty="0" smtClean="0"/>
              <a:t> 2011 </a:t>
            </a:r>
            <a:r>
              <a:rPr kumimoji="1" lang="ja-JP" altLang="en-US" dirty="0" smtClean="0"/>
              <a:t>より作成</a:t>
            </a:r>
            <a:r>
              <a:rPr kumimoji="1" lang="en-US" altLang="ja-JP" dirty="0" smtClean="0"/>
              <a:t>)</a:t>
            </a:r>
            <a:endParaRPr kumimoji="1" lang="ja-JP" altLang="en-US" dirty="0"/>
          </a:p>
        </p:txBody>
      </p:sp>
      <p:sp>
        <p:nvSpPr>
          <p:cNvPr id="17" name="スライド番号プレースホルダ 16"/>
          <p:cNvSpPr>
            <a:spLocks noGrp="1"/>
          </p:cNvSpPr>
          <p:nvPr>
            <p:ph type="sldNum" sz="quarter" idx="12"/>
          </p:nvPr>
        </p:nvSpPr>
        <p:spPr/>
        <p:txBody>
          <a:bodyPr/>
          <a:lstStyle/>
          <a:p>
            <a:fld id="{E7B2787F-353C-6947-A75E-F4EFD4C27BD0}" type="slidenum">
              <a:rPr lang="ja-JP" altLang="en-US" smtClean="0"/>
              <a:pPr/>
              <a:t>14</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en-US" altLang="ja-JP" dirty="0" smtClean="0"/>
              <a:t>SEM</a:t>
            </a:r>
            <a:endParaRPr lang="ja-JP" altLang="en-US" dirty="0"/>
          </a:p>
        </p:txBody>
      </p:sp>
      <p:sp>
        <p:nvSpPr>
          <p:cNvPr id="3" name="テキスト ボックス 2"/>
          <p:cNvSpPr txBox="1"/>
          <p:nvPr/>
        </p:nvSpPr>
        <p:spPr>
          <a:xfrm>
            <a:off x="1418191"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4" name="テキスト ボックス 3"/>
          <p:cNvSpPr txBox="1"/>
          <p:nvPr/>
        </p:nvSpPr>
        <p:spPr>
          <a:xfrm>
            <a:off x="449189" y="1256994"/>
            <a:ext cx="3713076" cy="584776"/>
          </a:xfrm>
          <a:prstGeom prst="rect">
            <a:avLst/>
          </a:prstGeom>
          <a:noFill/>
          <a:ln w="101600">
            <a:solidFill>
              <a:schemeClr val="accent3"/>
            </a:solidFill>
          </a:ln>
        </p:spPr>
        <p:txBody>
          <a:bodyPr wrap="none" rtlCol="0">
            <a:spAutoFit/>
          </a:bodyPr>
          <a:lstStyle/>
          <a:p>
            <a:r>
              <a:rPr lang="en-US" altLang="ja-JP" sz="3200" b="1" dirty="0" smtClean="0"/>
              <a:t>THINK</a:t>
            </a:r>
            <a:r>
              <a:rPr lang="ja-JP" altLang="en-US" sz="2400" dirty="0" smtClean="0"/>
              <a:t>（認知的経験価値）</a:t>
            </a:r>
            <a:endParaRPr kumimoji="1" lang="ja-JP" altLang="en-US" sz="2400" dirty="0"/>
          </a:p>
        </p:txBody>
      </p:sp>
      <p:sp>
        <p:nvSpPr>
          <p:cNvPr id="5" name="テキスト ボックス 4"/>
          <p:cNvSpPr txBox="1"/>
          <p:nvPr/>
        </p:nvSpPr>
        <p:spPr>
          <a:xfrm>
            <a:off x="447084" y="3145259"/>
            <a:ext cx="3302106" cy="584776"/>
          </a:xfrm>
          <a:prstGeom prst="rect">
            <a:avLst/>
          </a:prstGeom>
          <a:noFill/>
          <a:ln w="101600">
            <a:solidFill>
              <a:srgbClr val="FF0000"/>
            </a:solidFill>
          </a:ln>
        </p:spPr>
        <p:txBody>
          <a:bodyPr wrap="none" rtlCol="0">
            <a:spAutoFit/>
          </a:bodyPr>
          <a:lstStyle/>
          <a:p>
            <a:r>
              <a:rPr kumimoji="1" lang="en-US" altLang="ja-JP" sz="3200" b="1" dirty="0" smtClean="0"/>
              <a:t>ACT</a:t>
            </a:r>
            <a:r>
              <a:rPr kumimoji="1" lang="ja-JP" altLang="en-US" sz="2400" dirty="0" smtClean="0"/>
              <a:t>（肉体的経験価値）</a:t>
            </a:r>
            <a:endParaRPr kumimoji="1" lang="ja-JP" altLang="en-US" sz="2400" dirty="0"/>
          </a:p>
        </p:txBody>
      </p:sp>
      <p:sp>
        <p:nvSpPr>
          <p:cNvPr id="6" name="テキスト ボックス 5"/>
          <p:cNvSpPr txBox="1"/>
          <p:nvPr/>
        </p:nvSpPr>
        <p:spPr>
          <a:xfrm>
            <a:off x="449189" y="4897717"/>
            <a:ext cx="3848329" cy="584776"/>
          </a:xfrm>
          <a:prstGeom prst="rect">
            <a:avLst/>
          </a:prstGeom>
          <a:noFill/>
          <a:ln w="101600">
            <a:solidFill>
              <a:schemeClr val="accent2"/>
            </a:solidFill>
          </a:ln>
        </p:spPr>
        <p:txBody>
          <a:bodyPr wrap="none" rtlCol="0">
            <a:spAutoFit/>
          </a:bodyPr>
          <a:lstStyle/>
          <a:p>
            <a:r>
              <a:rPr kumimoji="1" lang="en-US" altLang="ja-JP" sz="3200" b="1" dirty="0" smtClean="0"/>
              <a:t>RELATE</a:t>
            </a:r>
            <a:r>
              <a:rPr kumimoji="1" lang="ja-JP" altLang="en-US" sz="2400" dirty="0" smtClean="0"/>
              <a:t>（関係的経験価値）</a:t>
            </a:r>
            <a:endParaRPr kumimoji="1" lang="ja-JP" altLang="en-US" sz="2400" dirty="0"/>
          </a:p>
        </p:txBody>
      </p:sp>
      <p:sp>
        <p:nvSpPr>
          <p:cNvPr id="7" name="テキスト ボックス 6"/>
          <p:cNvSpPr txBox="1"/>
          <p:nvPr/>
        </p:nvSpPr>
        <p:spPr>
          <a:xfrm>
            <a:off x="410532" y="1981752"/>
            <a:ext cx="8289097" cy="707886"/>
          </a:xfrm>
          <a:prstGeom prst="rect">
            <a:avLst/>
          </a:prstGeom>
          <a:noFill/>
          <a:ln w="136525" cap="flat" cmpd="sng" algn="ctr">
            <a:solidFill>
              <a:schemeClr val="tx1"/>
            </a:solidFill>
            <a:prstDash val="sysDash"/>
            <a:miter lim="800000"/>
            <a:headEnd type="none" w="med" len="med"/>
            <a:tailEnd type="none" w="med" len="med"/>
          </a:ln>
        </p:spPr>
        <p:txBody>
          <a:bodyPr wrap="square" rtlCol="0">
            <a:spAutoFit/>
          </a:bodyPr>
          <a:lstStyle/>
          <a:p>
            <a:r>
              <a:rPr lang="ja-JP" altLang="en-US" sz="2000" dirty="0" smtClean="0"/>
              <a:t>顧客の創造力を引き出す認知的、問題解決的な経験を通して顧客の知性に訴求する価値。</a:t>
            </a:r>
            <a:endParaRPr lang="en-US" altLang="en-US" sz="2000" dirty="0" smtClean="0"/>
          </a:p>
        </p:txBody>
      </p:sp>
      <p:sp>
        <p:nvSpPr>
          <p:cNvPr id="8" name="テキスト ボックス 7"/>
          <p:cNvSpPr txBox="1"/>
          <p:nvPr/>
        </p:nvSpPr>
        <p:spPr>
          <a:xfrm>
            <a:off x="397703" y="3883597"/>
            <a:ext cx="8289097" cy="400110"/>
          </a:xfrm>
          <a:prstGeom prst="rect">
            <a:avLst/>
          </a:prstGeom>
          <a:noFill/>
          <a:ln w="136525" cap="flat" cmpd="sng" algn="ctr">
            <a:solidFill>
              <a:schemeClr val="tx1"/>
            </a:solidFill>
            <a:prstDash val="sysDash"/>
            <a:miter lim="800000"/>
            <a:headEnd type="none" w="med" len="med"/>
            <a:tailEnd type="none" w="med" len="med"/>
          </a:ln>
        </p:spPr>
        <p:txBody>
          <a:bodyPr wrap="square" rtlCol="0">
            <a:spAutoFit/>
          </a:bodyPr>
          <a:lstStyle/>
          <a:p>
            <a:r>
              <a:rPr lang="ja-JP" altLang="en-US" sz="2000" dirty="0" smtClean="0"/>
              <a:t>肉体的な経験、ライフスタイル、そして他人との相互作用に訴えかける価値。</a:t>
            </a:r>
            <a:endParaRPr lang="en-US" altLang="en-US" sz="2000" dirty="0" smtClean="0"/>
          </a:p>
        </p:txBody>
      </p:sp>
      <p:sp>
        <p:nvSpPr>
          <p:cNvPr id="9" name="テキスト ボックス 8"/>
          <p:cNvSpPr txBox="1"/>
          <p:nvPr/>
        </p:nvSpPr>
        <p:spPr>
          <a:xfrm>
            <a:off x="410532" y="5611845"/>
            <a:ext cx="8289097" cy="400110"/>
          </a:xfrm>
          <a:prstGeom prst="rect">
            <a:avLst/>
          </a:prstGeom>
          <a:noFill/>
          <a:ln w="136525" cap="flat" cmpd="sng" algn="ctr">
            <a:solidFill>
              <a:schemeClr val="tx1"/>
            </a:solidFill>
            <a:prstDash val="sysDash"/>
            <a:miter lim="800000"/>
            <a:headEnd type="none" w="med" len="med"/>
            <a:tailEnd type="none" w="med" len="med"/>
          </a:ln>
        </p:spPr>
        <p:txBody>
          <a:bodyPr wrap="square" rtlCol="0">
            <a:spAutoFit/>
          </a:bodyPr>
          <a:lstStyle/>
          <a:p>
            <a:r>
              <a:rPr lang="ja-JP" altLang="en-US" sz="2000" dirty="0" smtClean="0"/>
              <a:t>集団社会における個人の自己表現への欲求に訴求する価値。</a:t>
            </a:r>
            <a:endParaRPr lang="en-US" altLang="en-US" sz="2000" dirty="0" smtClean="0"/>
          </a:p>
        </p:txBody>
      </p:sp>
      <p:sp>
        <p:nvSpPr>
          <p:cNvPr id="10" name="テキスト ボックス 9"/>
          <p:cNvSpPr txBox="1"/>
          <p:nvPr/>
        </p:nvSpPr>
        <p:spPr>
          <a:xfrm>
            <a:off x="371727" y="2710666"/>
            <a:ext cx="6886020" cy="369332"/>
          </a:xfrm>
          <a:prstGeom prst="rect">
            <a:avLst/>
          </a:prstGeom>
          <a:noFill/>
        </p:spPr>
        <p:txBody>
          <a:bodyPr wrap="none" rtlCol="0">
            <a:spAutoFit/>
          </a:bodyPr>
          <a:lstStyle/>
          <a:p>
            <a:r>
              <a:rPr kumimoji="1" lang="ja-JP" altLang="en-US" dirty="0" smtClean="0"/>
              <a:t>（例）最新型携帯電話が発売されたと聞いて、電器店に触りにいった</a:t>
            </a:r>
            <a:endParaRPr kumimoji="1" lang="ja-JP" altLang="en-US" dirty="0"/>
          </a:p>
        </p:txBody>
      </p:sp>
      <p:sp>
        <p:nvSpPr>
          <p:cNvPr id="11" name="テキスト ボックス 10"/>
          <p:cNvSpPr txBox="1"/>
          <p:nvPr/>
        </p:nvSpPr>
        <p:spPr>
          <a:xfrm>
            <a:off x="356241" y="4430012"/>
            <a:ext cx="4301779" cy="369332"/>
          </a:xfrm>
          <a:prstGeom prst="rect">
            <a:avLst/>
          </a:prstGeom>
          <a:noFill/>
        </p:spPr>
        <p:txBody>
          <a:bodyPr wrap="none" rtlCol="0">
            <a:spAutoFit/>
          </a:bodyPr>
          <a:lstStyle/>
          <a:p>
            <a:r>
              <a:rPr kumimoji="1" lang="ja-JP" altLang="en-US" dirty="0" smtClean="0"/>
              <a:t>（例）ジョギングを始めた。気持ちよかった。</a:t>
            </a:r>
            <a:endParaRPr kumimoji="1" lang="ja-JP" altLang="en-US" dirty="0"/>
          </a:p>
        </p:txBody>
      </p:sp>
      <p:sp>
        <p:nvSpPr>
          <p:cNvPr id="12" name="テキスト ボックス 11"/>
          <p:cNvSpPr txBox="1"/>
          <p:nvPr/>
        </p:nvSpPr>
        <p:spPr>
          <a:xfrm>
            <a:off x="371728" y="6180327"/>
            <a:ext cx="4024509" cy="369332"/>
          </a:xfrm>
          <a:prstGeom prst="rect">
            <a:avLst/>
          </a:prstGeom>
          <a:noFill/>
        </p:spPr>
        <p:txBody>
          <a:bodyPr wrap="none" rtlCol="0">
            <a:spAutoFit/>
          </a:bodyPr>
          <a:lstStyle/>
          <a:p>
            <a:r>
              <a:rPr kumimoji="1" lang="ja-JP" altLang="en-US" dirty="0" smtClean="0"/>
              <a:t>（例）</a:t>
            </a:r>
            <a:r>
              <a:rPr kumimoji="1" lang="en-US" altLang="ja-JP" dirty="0" smtClean="0"/>
              <a:t>SNS</a:t>
            </a:r>
            <a:r>
              <a:rPr kumimoji="1" lang="ja-JP" altLang="en-US" dirty="0" smtClean="0"/>
              <a:t>上のコミュ二ティーに参加した。</a:t>
            </a:r>
            <a:endParaRPr kumimoji="1" lang="ja-JP" altLang="en-US" dirty="0"/>
          </a:p>
        </p:txBody>
      </p:sp>
      <p:sp>
        <p:nvSpPr>
          <p:cNvPr id="13" name="テキスト ボックス 12"/>
          <p:cNvSpPr txBox="1"/>
          <p:nvPr/>
        </p:nvSpPr>
        <p:spPr>
          <a:xfrm>
            <a:off x="5482930" y="6257785"/>
            <a:ext cx="3574003" cy="369332"/>
          </a:xfrm>
          <a:prstGeom prst="rect">
            <a:avLst/>
          </a:prstGeom>
          <a:noFill/>
        </p:spPr>
        <p:txBody>
          <a:bodyPr wrap="none" rtlCol="0">
            <a:spAutoFit/>
          </a:bodyPr>
          <a:lstStyle/>
          <a:p>
            <a:r>
              <a:rPr kumimoji="1" lang="en-US" altLang="ja-JP" dirty="0" smtClean="0"/>
              <a:t>(Schmitt 2000</a:t>
            </a:r>
            <a:r>
              <a:rPr kumimoji="1" lang="ja-JP" altLang="en-US" dirty="0" smtClean="0"/>
              <a:t>、長沢</a:t>
            </a:r>
            <a:r>
              <a:rPr kumimoji="1" lang="en-US" altLang="ja-JP" dirty="0" smtClean="0"/>
              <a:t> 2011 </a:t>
            </a:r>
            <a:r>
              <a:rPr kumimoji="1" lang="ja-JP" altLang="en-US" dirty="0" smtClean="0"/>
              <a:t>より作成</a:t>
            </a:r>
            <a:r>
              <a:rPr kumimoji="1" lang="en-US" altLang="ja-JP" dirty="0" smtClean="0"/>
              <a:t>)</a:t>
            </a:r>
            <a:endParaRPr kumimoji="1" lang="ja-JP" altLang="en-US" dirty="0"/>
          </a:p>
        </p:txBody>
      </p:sp>
      <p:sp>
        <p:nvSpPr>
          <p:cNvPr id="15" name="スライド番号プレースホルダ 14"/>
          <p:cNvSpPr>
            <a:spLocks noGrp="1"/>
          </p:cNvSpPr>
          <p:nvPr>
            <p:ph type="sldNum" sz="quarter" idx="12"/>
          </p:nvPr>
        </p:nvSpPr>
        <p:spPr/>
        <p:txBody>
          <a:bodyPr/>
          <a:lstStyle/>
          <a:p>
            <a:fld id="{E7B2787F-353C-6947-A75E-F4EFD4C27BD0}" type="slidenum">
              <a:rPr lang="ja-JP" altLang="en-US" smtClean="0"/>
              <a:pPr/>
              <a:t>15</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l"/>
            <a:r>
              <a:rPr lang="en-US" altLang="ja-JP" dirty="0" smtClean="0"/>
              <a:t>RELATE(</a:t>
            </a:r>
            <a:r>
              <a:rPr lang="ja-JP" altLang="en-US" dirty="0" smtClean="0"/>
              <a:t>関係的経験価値</a:t>
            </a:r>
            <a:r>
              <a:rPr lang="en-US" altLang="ja-JP" dirty="0" smtClean="0"/>
              <a:t>)</a:t>
            </a:r>
            <a:r>
              <a:rPr lang="ja-JP" altLang="en-US" dirty="0" smtClean="0"/>
              <a:t>に注目</a:t>
            </a:r>
            <a:endParaRPr lang="ja-JP" altLang="en-US" dirty="0"/>
          </a:p>
        </p:txBody>
      </p:sp>
      <p:sp>
        <p:nvSpPr>
          <p:cNvPr id="4" name="テキスト ボックス 3"/>
          <p:cNvSpPr txBox="1"/>
          <p:nvPr/>
        </p:nvSpPr>
        <p:spPr>
          <a:xfrm>
            <a:off x="7861199"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5" name="テキスト ボックス 4"/>
          <p:cNvSpPr txBox="1"/>
          <p:nvPr/>
        </p:nvSpPr>
        <p:spPr>
          <a:xfrm>
            <a:off x="418194" y="1394052"/>
            <a:ext cx="3176470" cy="369332"/>
          </a:xfrm>
          <a:prstGeom prst="rect">
            <a:avLst/>
          </a:prstGeom>
          <a:noFill/>
        </p:spPr>
        <p:txBody>
          <a:bodyPr wrap="none" rtlCol="0">
            <a:spAutoFit/>
          </a:bodyPr>
          <a:lstStyle/>
          <a:p>
            <a:r>
              <a:rPr kumimoji="1" lang="ja-JP" altLang="en-US" dirty="0" smtClean="0"/>
              <a:t>太宰（</a:t>
            </a:r>
            <a:r>
              <a:rPr kumimoji="1" lang="en-US" altLang="ja-JP" dirty="0" smtClean="0"/>
              <a:t>2008</a:t>
            </a:r>
            <a:r>
              <a:rPr kumimoji="1" lang="ja-JP" altLang="en-US" dirty="0" smtClean="0"/>
              <a:t>）の研究によ</a:t>
            </a:r>
            <a:r>
              <a:rPr lang="ja-JP" altLang="en-US" dirty="0" smtClean="0"/>
              <a:t>ると・・・</a:t>
            </a:r>
            <a:endParaRPr kumimoji="1" lang="en-US" altLang="ja-JP" dirty="0" smtClean="0"/>
          </a:p>
        </p:txBody>
      </p:sp>
      <p:sp>
        <p:nvSpPr>
          <p:cNvPr id="6" name="テキスト ボックス 5"/>
          <p:cNvSpPr txBox="1"/>
          <p:nvPr/>
        </p:nvSpPr>
        <p:spPr>
          <a:xfrm>
            <a:off x="408984" y="2013642"/>
            <a:ext cx="8289097" cy="3724097"/>
          </a:xfrm>
          <a:prstGeom prst="rect">
            <a:avLst/>
          </a:prstGeom>
          <a:noFill/>
          <a:ln w="190500" cap="flat" cmpd="sng" algn="ctr">
            <a:solidFill>
              <a:srgbClr val="0012C0"/>
            </a:solidFill>
            <a:prstDash val="solid"/>
            <a:miter lim="800000"/>
            <a:headEnd type="none" w="med" len="med"/>
            <a:tailEnd type="none" w="med" len="med"/>
          </a:ln>
        </p:spPr>
        <p:txBody>
          <a:bodyPr wrap="square" rtlCol="0">
            <a:spAutoFit/>
          </a:bodyPr>
          <a:lstStyle/>
          <a:p>
            <a:r>
              <a:rPr kumimoji="1" lang="ja-JP" altLang="en-US" sz="2000" dirty="0" smtClean="0"/>
              <a:t>４社店頭セールスプロモーションによる検証の結果</a:t>
            </a:r>
            <a:endParaRPr kumimoji="1" lang="en-US" altLang="ja-JP" sz="2000" dirty="0" smtClean="0"/>
          </a:p>
          <a:p>
            <a:endParaRPr kumimoji="1" lang="en-US" altLang="ja-JP" sz="2000" dirty="0" smtClean="0"/>
          </a:p>
          <a:p>
            <a:r>
              <a:rPr lang="ja-JP" altLang="en-US" sz="2800" dirty="0" smtClean="0"/>
              <a:t>・</a:t>
            </a:r>
            <a:r>
              <a:rPr kumimoji="1" lang="ja-JP" altLang="en-US" sz="2800" dirty="0" smtClean="0"/>
              <a:t>経験価値は</a:t>
            </a:r>
            <a:r>
              <a:rPr kumimoji="1" lang="en-US" altLang="ja-JP" sz="2800" dirty="0" smtClean="0"/>
              <a:t>THINK</a:t>
            </a:r>
            <a:r>
              <a:rPr kumimoji="1" lang="ja-JP" altLang="en-US" sz="2800" dirty="0" smtClean="0"/>
              <a:t>、</a:t>
            </a:r>
            <a:r>
              <a:rPr kumimoji="1" lang="en-US" altLang="ja-JP" sz="2800" dirty="0" smtClean="0"/>
              <a:t>FEEL</a:t>
            </a:r>
            <a:r>
              <a:rPr kumimoji="1" lang="ja-JP" altLang="en-US" sz="2800" dirty="0" smtClean="0"/>
              <a:t>を主に介在し、ブランド態度の信頼、興味、親しみ、愛着の要素を高めることがわかった。</a:t>
            </a:r>
            <a:endParaRPr kumimoji="1" lang="en-US" altLang="ja-JP" sz="2800" dirty="0" smtClean="0"/>
          </a:p>
          <a:p>
            <a:r>
              <a:rPr lang="ja-JP" altLang="en-US" sz="2800" dirty="0" smtClean="0"/>
              <a:t>・</a:t>
            </a:r>
            <a:r>
              <a:rPr lang="en-US" altLang="ja-JP" sz="2800" dirty="0" smtClean="0">
                <a:solidFill>
                  <a:srgbClr val="FF0000"/>
                </a:solidFill>
              </a:rPr>
              <a:t>RELATE</a:t>
            </a:r>
            <a:r>
              <a:rPr lang="ja-JP" altLang="en-US" sz="2800" dirty="0" smtClean="0"/>
              <a:t>は評価、興味、親しみ、信頼の一部の関係が強くみられた。</a:t>
            </a:r>
            <a:endParaRPr lang="en-US" altLang="ja-JP" sz="2800" dirty="0" smtClean="0"/>
          </a:p>
          <a:p>
            <a:r>
              <a:rPr lang="ja-JP" altLang="en-US" sz="2800" dirty="0" smtClean="0"/>
              <a:t>・</a:t>
            </a:r>
            <a:r>
              <a:rPr lang="en-US" altLang="ja-JP" sz="2800" dirty="0" smtClean="0">
                <a:solidFill>
                  <a:srgbClr val="FF0000"/>
                </a:solidFill>
              </a:rPr>
              <a:t>RELATE</a:t>
            </a:r>
            <a:r>
              <a:rPr lang="ja-JP" altLang="en-US" sz="2800" dirty="0" smtClean="0"/>
              <a:t>型の経験価値を強く訴求できれば、それがブランド態度向上に繫がる可能性があることも伺えた。</a:t>
            </a:r>
            <a:endParaRPr lang="en-US" altLang="ja-JP" sz="2800" dirty="0" smtClean="0"/>
          </a:p>
        </p:txBody>
      </p:sp>
      <p:pic>
        <p:nvPicPr>
          <p:cNvPr id="8" name="図 7" descr="AA002733.png"/>
          <p:cNvPicPr>
            <a:picLocks noChangeAspect="1"/>
          </p:cNvPicPr>
          <p:nvPr/>
        </p:nvPicPr>
        <p:blipFill>
          <a:blip r:embed="rId3"/>
          <a:stretch>
            <a:fillRect/>
          </a:stretch>
        </p:blipFill>
        <p:spPr>
          <a:xfrm>
            <a:off x="3532712" y="1199512"/>
            <a:ext cx="1129313" cy="705390"/>
          </a:xfrm>
          <a:prstGeom prst="rect">
            <a:avLst/>
          </a:prstGeom>
        </p:spPr>
      </p:pic>
      <p:sp>
        <p:nvSpPr>
          <p:cNvPr id="9" name="テキスト ボックス 8"/>
          <p:cNvSpPr txBox="1"/>
          <p:nvPr/>
        </p:nvSpPr>
        <p:spPr>
          <a:xfrm>
            <a:off x="2961320" y="5933808"/>
            <a:ext cx="5546210" cy="400110"/>
          </a:xfrm>
          <a:prstGeom prst="rect">
            <a:avLst/>
          </a:prstGeom>
          <a:noFill/>
        </p:spPr>
        <p:txBody>
          <a:bodyPr wrap="none" rtlCol="0">
            <a:spAutoFit/>
          </a:bodyPr>
          <a:lstStyle/>
          <a:p>
            <a:r>
              <a:rPr lang="ja-JP" altLang="en-US" sz="2000" dirty="0" smtClean="0"/>
              <a:t>どのような点を訴求すれば</a:t>
            </a:r>
            <a:r>
              <a:rPr lang="en-US" altLang="ja-JP" sz="2000" dirty="0" smtClean="0">
                <a:solidFill>
                  <a:srgbClr val="FF0000"/>
                </a:solidFill>
              </a:rPr>
              <a:t>RELATE</a:t>
            </a:r>
            <a:r>
              <a:rPr lang="ja-JP" altLang="en-US" sz="2000" dirty="0" smtClean="0"/>
              <a:t>に繫がるのか？</a:t>
            </a:r>
            <a:endParaRPr kumimoji="1" lang="ja-JP" altLang="en-US" sz="2000" dirty="0"/>
          </a:p>
        </p:txBody>
      </p:sp>
      <p:sp>
        <p:nvSpPr>
          <p:cNvPr id="10" name="右矢印 9"/>
          <p:cNvSpPr/>
          <p:nvPr/>
        </p:nvSpPr>
        <p:spPr>
          <a:xfrm>
            <a:off x="457200" y="5933808"/>
            <a:ext cx="2237792" cy="400110"/>
          </a:xfrm>
          <a:prstGeom prst="rightArrow">
            <a:avLst/>
          </a:prstGeom>
          <a:solidFill>
            <a:schemeClr val="accent4"/>
          </a:solidFill>
          <a:ln w="508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スライド番号プレースホルダ 11"/>
          <p:cNvSpPr>
            <a:spLocks noGrp="1"/>
          </p:cNvSpPr>
          <p:nvPr>
            <p:ph type="sldNum" sz="quarter" idx="12"/>
          </p:nvPr>
        </p:nvSpPr>
        <p:spPr/>
        <p:txBody>
          <a:bodyPr/>
          <a:lstStyle/>
          <a:p>
            <a:fld id="{E7B2787F-353C-6947-A75E-F4EFD4C27BD0}" type="slidenum">
              <a:rPr lang="ja-JP" altLang="en-US" smtClean="0"/>
              <a:pPr/>
              <a:t>16</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研究目的</a:t>
            </a:r>
            <a:endParaRPr lang="ja-JP" altLang="en-US" dirty="0"/>
          </a:p>
        </p:txBody>
      </p:sp>
      <p:sp>
        <p:nvSpPr>
          <p:cNvPr id="3" name="テキスト ボックス 2"/>
          <p:cNvSpPr txBox="1"/>
          <p:nvPr/>
        </p:nvSpPr>
        <p:spPr>
          <a:xfrm>
            <a:off x="2672719"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4" name="テキスト ボックス 3"/>
          <p:cNvSpPr txBox="1"/>
          <p:nvPr/>
        </p:nvSpPr>
        <p:spPr>
          <a:xfrm>
            <a:off x="537300" y="1717903"/>
            <a:ext cx="8107909" cy="4524316"/>
          </a:xfrm>
          <a:prstGeom prst="rect">
            <a:avLst/>
          </a:prstGeom>
          <a:noFill/>
          <a:ln w="317500" cap="flat" cmpd="thickThin">
            <a:solidFill>
              <a:schemeClr val="tx1"/>
            </a:solidFill>
            <a:round/>
          </a:ln>
        </p:spPr>
        <p:txBody>
          <a:bodyPr wrap="square" rtlCol="0" anchor="ctr">
            <a:spAutoFit/>
          </a:bodyPr>
          <a:lstStyle/>
          <a:p>
            <a:endParaRPr lang="en-US" altLang="ja-JP" b="1" dirty="0" smtClean="0"/>
          </a:p>
          <a:p>
            <a:r>
              <a:rPr lang="ja-JP" altLang="en-US" sz="5400" b="1" dirty="0" smtClean="0"/>
              <a:t>　</a:t>
            </a:r>
            <a:r>
              <a:rPr lang="en-US" altLang="ja-JP" sz="5400" b="1" dirty="0" smtClean="0"/>
              <a:t>RELATE</a:t>
            </a:r>
            <a:r>
              <a:rPr lang="ja-JP" altLang="en-US" sz="5400" b="1" dirty="0" smtClean="0"/>
              <a:t>に繫がる</a:t>
            </a:r>
            <a:endParaRPr lang="en-US" altLang="ja-JP" sz="5400" b="1" dirty="0" smtClean="0"/>
          </a:p>
          <a:p>
            <a:r>
              <a:rPr lang="ja-JP" altLang="en-US" sz="5400" b="1" dirty="0" smtClean="0"/>
              <a:t>　テーマの訴求点は</a:t>
            </a:r>
            <a:endParaRPr lang="en-US" altLang="ja-JP" sz="5400" b="1" dirty="0" smtClean="0"/>
          </a:p>
          <a:p>
            <a:r>
              <a:rPr lang="ja-JP" altLang="en-US" sz="5400" b="1" dirty="0" smtClean="0"/>
              <a:t>　どのようなものかを</a:t>
            </a:r>
            <a:endParaRPr lang="en-US" altLang="ja-JP" sz="5400" b="1" dirty="0" smtClean="0"/>
          </a:p>
          <a:p>
            <a:r>
              <a:rPr lang="ja-JP" altLang="en-US" sz="5400" b="1" dirty="0" smtClean="0"/>
              <a:t>　明らかにする</a:t>
            </a:r>
            <a:endParaRPr lang="en-US" altLang="ja-JP" sz="5400" b="1" dirty="0" smtClean="0"/>
          </a:p>
          <a:p>
            <a:endParaRPr kumimoji="1" lang="en-US" altLang="ja-JP" sz="5400" b="1" dirty="0" smtClean="0"/>
          </a:p>
        </p:txBody>
      </p:sp>
      <p:pic>
        <p:nvPicPr>
          <p:cNvPr id="9" name="図 8" descr="hyojo01_003good.wmf"/>
          <p:cNvPicPr>
            <a:picLocks noChangeAspect="1"/>
          </p:cNvPicPr>
          <p:nvPr/>
        </p:nvPicPr>
        <p:blipFill>
          <a:blip r:embed="rId3"/>
          <a:stretch>
            <a:fillRect/>
          </a:stretch>
        </p:blipFill>
        <p:spPr>
          <a:xfrm>
            <a:off x="6479490" y="3578087"/>
            <a:ext cx="2248476" cy="2758597"/>
          </a:xfrm>
          <a:prstGeom prst="rect">
            <a:avLst/>
          </a:prstGeom>
        </p:spPr>
      </p:pic>
      <p:sp>
        <p:nvSpPr>
          <p:cNvPr id="10" name="星 4 9"/>
          <p:cNvSpPr/>
          <p:nvPr/>
        </p:nvSpPr>
        <p:spPr>
          <a:xfrm>
            <a:off x="6163328" y="4659628"/>
            <a:ext cx="446776" cy="590513"/>
          </a:xfrm>
          <a:prstGeom prst="star4">
            <a:avLst/>
          </a:prstGeom>
          <a:solidFill>
            <a:srgbClr val="FBD16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スライド番号プレースホルダ 10"/>
          <p:cNvSpPr>
            <a:spLocks noGrp="1"/>
          </p:cNvSpPr>
          <p:nvPr>
            <p:ph type="sldNum" sz="quarter" idx="12"/>
          </p:nvPr>
        </p:nvSpPr>
        <p:spPr/>
        <p:txBody>
          <a:bodyPr/>
          <a:lstStyle/>
          <a:p>
            <a:fld id="{E7B2787F-353C-6947-A75E-F4EFD4C27BD0}" type="slidenum">
              <a:rPr lang="ja-JP" altLang="en-US" smtClean="0"/>
              <a:pPr/>
              <a:t>17</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研究の流れ</a:t>
            </a:r>
            <a:endParaRPr lang="ja-JP" altLang="en-US" b="1" dirty="0"/>
          </a:p>
        </p:txBody>
      </p:sp>
      <p:sp>
        <p:nvSpPr>
          <p:cNvPr id="3" name="コンテンツ プレースホルダ 2"/>
          <p:cNvSpPr>
            <a:spLocks noGrp="1"/>
          </p:cNvSpPr>
          <p:nvPr>
            <p:ph idx="1"/>
          </p:nvPr>
        </p:nvSpPr>
        <p:spPr>
          <a:ln w="190500" cap="sq" cmpd="thinThick">
            <a:solidFill>
              <a:schemeClr val="tx1"/>
            </a:solidFill>
            <a:bevel/>
          </a:ln>
        </p:spPr>
        <p:txBody>
          <a:bodyPr>
            <a:normAutofit/>
          </a:bodyPr>
          <a:lstStyle/>
          <a:p>
            <a:pPr>
              <a:buNone/>
            </a:pPr>
            <a:endParaRPr lang="en-US" altLang="ja-JP" sz="2400" dirty="0" smtClean="0">
              <a:latin typeface="+mn-ea"/>
            </a:endParaRPr>
          </a:p>
          <a:p>
            <a:pPr>
              <a:buNone/>
            </a:pPr>
            <a:r>
              <a:rPr lang="ja-JP" altLang="en-US" sz="6000" dirty="0" smtClean="0">
                <a:latin typeface="+mn-ea"/>
              </a:rPr>
              <a:t>　　・</a:t>
            </a:r>
            <a:r>
              <a:rPr lang="ja-JP" altLang="en-US" sz="6000" dirty="0" smtClean="0"/>
              <a:t>問題意識</a:t>
            </a:r>
            <a:endParaRPr lang="en-US" altLang="ja-JP" sz="6000" dirty="0" smtClean="0"/>
          </a:p>
          <a:p>
            <a:pPr>
              <a:buNone/>
            </a:pPr>
            <a:r>
              <a:rPr lang="ja-JP" altLang="en-US" sz="6000" dirty="0" smtClean="0"/>
              <a:t>　　・研究目的</a:t>
            </a:r>
            <a:endParaRPr lang="en-US" altLang="ja-JP" sz="6000" dirty="0" smtClean="0"/>
          </a:p>
          <a:p>
            <a:pPr>
              <a:buNone/>
            </a:pPr>
            <a:r>
              <a:rPr lang="ja-JP" altLang="en-US" sz="6000" dirty="0" smtClean="0"/>
              <a:t>　　・</a:t>
            </a:r>
            <a:r>
              <a:rPr lang="ja-JP" altLang="en-US" sz="6000" b="1" dirty="0" smtClean="0"/>
              <a:t>仮説の導出</a:t>
            </a:r>
            <a:endParaRPr lang="ja-JP" altLang="en-US" sz="6000" b="1" dirty="0"/>
          </a:p>
        </p:txBody>
      </p:sp>
      <p:sp>
        <p:nvSpPr>
          <p:cNvPr id="4" name="テキスト ボックス 3"/>
          <p:cNvSpPr txBox="1"/>
          <p:nvPr/>
        </p:nvSpPr>
        <p:spPr>
          <a:xfrm>
            <a:off x="662464" y="3784929"/>
            <a:ext cx="1018227" cy="2092881"/>
          </a:xfrm>
          <a:prstGeom prst="rect">
            <a:avLst/>
          </a:prstGeom>
          <a:noFill/>
        </p:spPr>
        <p:txBody>
          <a:bodyPr wrap="none" rtlCol="0">
            <a:spAutoFit/>
          </a:bodyPr>
          <a:lstStyle/>
          <a:p>
            <a:r>
              <a:rPr kumimoji="1" lang="en-US" altLang="ja-JP" sz="13000" dirty="0" smtClean="0">
                <a:solidFill>
                  <a:schemeClr val="accent1"/>
                </a:solidFill>
              </a:rPr>
              <a:t>▶</a:t>
            </a:r>
            <a:endParaRPr kumimoji="1" lang="ja-JP" altLang="en-US" sz="13000" dirty="0">
              <a:solidFill>
                <a:schemeClr val="accent1"/>
              </a:solidFill>
            </a:endParaRPr>
          </a:p>
        </p:txBody>
      </p:sp>
      <p:sp>
        <p:nvSpPr>
          <p:cNvPr id="5" name="テキスト ボックス 4"/>
          <p:cNvSpPr txBox="1"/>
          <p:nvPr/>
        </p:nvSpPr>
        <p:spPr>
          <a:xfrm>
            <a:off x="3322776"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pic>
        <p:nvPicPr>
          <p:cNvPr id="6" name="図 5" descr="hyojo02_04sigh.wmf"/>
          <p:cNvPicPr>
            <a:picLocks noChangeAspect="1"/>
          </p:cNvPicPr>
          <p:nvPr/>
        </p:nvPicPr>
        <p:blipFill>
          <a:blip r:embed="rId2"/>
          <a:stretch>
            <a:fillRect/>
          </a:stretch>
        </p:blipFill>
        <p:spPr>
          <a:xfrm>
            <a:off x="5681802" y="3052763"/>
            <a:ext cx="2984500" cy="3073400"/>
          </a:xfrm>
          <a:prstGeom prst="rect">
            <a:avLst/>
          </a:prstGeom>
        </p:spPr>
      </p:pic>
      <p:sp>
        <p:nvSpPr>
          <p:cNvPr id="8" name="スライド番号プレースホルダ 7"/>
          <p:cNvSpPr>
            <a:spLocks noGrp="1"/>
          </p:cNvSpPr>
          <p:nvPr>
            <p:ph type="sldNum" sz="quarter" idx="12"/>
          </p:nvPr>
        </p:nvSpPr>
        <p:spPr/>
        <p:txBody>
          <a:bodyPr/>
          <a:lstStyle/>
          <a:p>
            <a:fld id="{E7B2787F-353C-6947-A75E-F4EFD4C27BD0}" type="slidenum">
              <a:rPr lang="ja-JP" altLang="en-US" smtClean="0"/>
              <a:pPr/>
              <a:t>18</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5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テーマの分類</a:t>
            </a:r>
            <a:endParaRPr kumimoji="1" lang="ja-JP" altLang="en-US" dirty="0"/>
          </a:p>
        </p:txBody>
      </p:sp>
      <p:sp>
        <p:nvSpPr>
          <p:cNvPr id="4" name="テキスト ボックス 3"/>
          <p:cNvSpPr txBox="1"/>
          <p:nvPr/>
        </p:nvSpPr>
        <p:spPr>
          <a:xfrm>
            <a:off x="3715577" y="443019"/>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5" name="テキスト ボックス 4"/>
          <p:cNvSpPr txBox="1"/>
          <p:nvPr/>
        </p:nvSpPr>
        <p:spPr>
          <a:xfrm>
            <a:off x="511128" y="1517969"/>
            <a:ext cx="3943708" cy="400110"/>
          </a:xfrm>
          <a:prstGeom prst="rect">
            <a:avLst/>
          </a:prstGeom>
          <a:noFill/>
        </p:spPr>
        <p:txBody>
          <a:bodyPr wrap="none" rtlCol="0">
            <a:spAutoFit/>
          </a:bodyPr>
          <a:lstStyle/>
          <a:p>
            <a:r>
              <a:rPr kumimoji="1" lang="ja-JP" altLang="en-US" sz="2000" b="1" dirty="0" smtClean="0"/>
              <a:t>売り場のテーマを事例から分類・・・</a:t>
            </a:r>
            <a:endParaRPr kumimoji="1" lang="ja-JP" altLang="en-US" sz="2000" b="1" dirty="0"/>
          </a:p>
        </p:txBody>
      </p:sp>
      <p:sp>
        <p:nvSpPr>
          <p:cNvPr id="7" name="正方形/長方形 6"/>
          <p:cNvSpPr/>
          <p:nvPr/>
        </p:nvSpPr>
        <p:spPr>
          <a:xfrm>
            <a:off x="613295" y="2091086"/>
            <a:ext cx="5814466" cy="4401205"/>
          </a:xfrm>
          <a:prstGeom prst="rect">
            <a:avLst/>
          </a:prstGeom>
          <a:ln w="190500" cap="sq">
            <a:solidFill>
              <a:schemeClr val="accent4"/>
            </a:solidFill>
            <a:miter lim="800000"/>
          </a:ln>
        </p:spPr>
        <p:txBody>
          <a:bodyPr wrap="square">
            <a:spAutoFit/>
          </a:bodyPr>
          <a:lstStyle/>
          <a:p>
            <a:pPr marL="571500" indent="-571500"/>
            <a:endParaRPr lang="en-US" altLang="ja-JP" sz="4000" b="1" dirty="0" smtClean="0"/>
          </a:p>
          <a:p>
            <a:pPr marL="571500" indent="-571500"/>
            <a:r>
              <a:rPr lang="ja-JP" altLang="en-US" sz="4000" b="1" dirty="0" smtClean="0"/>
              <a:t>　・ターゲット提示型</a:t>
            </a:r>
            <a:endParaRPr lang="en-US" altLang="ja-JP" sz="4000" b="1" dirty="0" smtClean="0"/>
          </a:p>
          <a:p>
            <a:pPr marL="571500" indent="-571500"/>
            <a:r>
              <a:rPr lang="ja-JP" altLang="en-US" sz="4000" b="1" dirty="0" smtClean="0"/>
              <a:t>　・場面想起型</a:t>
            </a:r>
            <a:endParaRPr lang="en-US" altLang="ja-JP" sz="4000" b="1" dirty="0" smtClean="0"/>
          </a:p>
          <a:p>
            <a:pPr marL="571500" indent="-571500"/>
            <a:r>
              <a:rPr lang="ja-JP" altLang="en-US" sz="4000" b="1" dirty="0" smtClean="0"/>
              <a:t>　・目的・用途提案型</a:t>
            </a:r>
            <a:endParaRPr lang="en-US" altLang="ja-JP" sz="4000" b="1" dirty="0" smtClean="0"/>
          </a:p>
          <a:p>
            <a:pPr marL="571500" indent="-571500"/>
            <a:r>
              <a:rPr lang="ja-JP" altLang="en-US" sz="4000" b="1" dirty="0" smtClean="0"/>
              <a:t>　・自己実現訴求型</a:t>
            </a:r>
            <a:endParaRPr lang="en-US" altLang="ja-JP" sz="4000" b="1" dirty="0" smtClean="0"/>
          </a:p>
          <a:p>
            <a:pPr marL="571500" indent="-571500"/>
            <a:r>
              <a:rPr lang="ja-JP" altLang="en-US" sz="4000" b="1" dirty="0" smtClean="0"/>
              <a:t>　・ムード・イメージ訴求型</a:t>
            </a:r>
            <a:endParaRPr lang="en-US" altLang="ja-JP" sz="4000" b="1" dirty="0" smtClean="0"/>
          </a:p>
          <a:p>
            <a:pPr marL="571500" indent="-571500"/>
            <a:endParaRPr lang="ja-JP" altLang="en-US" sz="4000" b="1" dirty="0"/>
          </a:p>
        </p:txBody>
      </p:sp>
      <p:sp>
        <p:nvSpPr>
          <p:cNvPr id="9" name="スライド番号プレースホルダ 8"/>
          <p:cNvSpPr>
            <a:spLocks noGrp="1"/>
          </p:cNvSpPr>
          <p:nvPr>
            <p:ph type="sldNum" sz="quarter" idx="12"/>
          </p:nvPr>
        </p:nvSpPr>
        <p:spPr/>
        <p:txBody>
          <a:bodyPr/>
          <a:lstStyle/>
          <a:p>
            <a:fld id="{E7B2787F-353C-6947-A75E-F4EFD4C27BD0}" type="slidenum">
              <a:rPr lang="ja-JP" altLang="en-US" smtClean="0"/>
              <a:pPr/>
              <a:t>19</a:t>
            </a:fld>
            <a:endParaRPr lang="ja-JP" altLang="en-US"/>
          </a:p>
        </p:txBody>
      </p:sp>
    </p:spTree>
    <p:extLst>
      <p:ext uri="{BB962C8B-B14F-4D97-AF65-F5344CB8AC3E}">
        <p14:creationId xmlns:p14="http://schemas.microsoft.com/office/powerpoint/2010/main" val="31080817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5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研究の流れ</a:t>
            </a:r>
            <a:endParaRPr lang="ja-JP" altLang="en-US" b="1" dirty="0"/>
          </a:p>
        </p:txBody>
      </p:sp>
      <p:sp>
        <p:nvSpPr>
          <p:cNvPr id="3" name="コンテンツ プレースホルダ 2"/>
          <p:cNvSpPr>
            <a:spLocks noGrp="1"/>
          </p:cNvSpPr>
          <p:nvPr>
            <p:ph idx="1"/>
          </p:nvPr>
        </p:nvSpPr>
        <p:spPr>
          <a:ln w="190500" cap="sq" cmpd="thinThick">
            <a:solidFill>
              <a:schemeClr val="tx1"/>
            </a:solidFill>
            <a:bevel/>
          </a:ln>
        </p:spPr>
        <p:txBody>
          <a:bodyPr>
            <a:normAutofit/>
          </a:bodyPr>
          <a:lstStyle/>
          <a:p>
            <a:pPr>
              <a:buNone/>
            </a:pPr>
            <a:endParaRPr lang="en-US" altLang="ja-JP" sz="2400" dirty="0" smtClean="0">
              <a:latin typeface="+mn-ea"/>
            </a:endParaRPr>
          </a:p>
          <a:p>
            <a:pPr>
              <a:buNone/>
            </a:pPr>
            <a:r>
              <a:rPr lang="ja-JP" altLang="en-US" sz="6000" dirty="0" smtClean="0">
                <a:latin typeface="+mn-ea"/>
              </a:rPr>
              <a:t>　　・</a:t>
            </a:r>
            <a:r>
              <a:rPr lang="ja-JP" altLang="en-US" sz="6000" b="1" dirty="0" smtClean="0"/>
              <a:t>問題意識</a:t>
            </a:r>
            <a:endParaRPr lang="en-US" altLang="ja-JP" sz="6000" b="1" dirty="0" smtClean="0"/>
          </a:p>
          <a:p>
            <a:pPr>
              <a:buNone/>
            </a:pPr>
            <a:r>
              <a:rPr lang="ja-JP" altLang="en-US" sz="6000" dirty="0" smtClean="0"/>
              <a:t>　　・研究目的</a:t>
            </a:r>
            <a:endParaRPr lang="en-US" altLang="ja-JP" sz="6000" dirty="0" smtClean="0"/>
          </a:p>
          <a:p>
            <a:pPr>
              <a:buNone/>
            </a:pPr>
            <a:r>
              <a:rPr lang="ja-JP" altLang="en-US" sz="6000" dirty="0" smtClean="0"/>
              <a:t>　　・仮説の導出</a:t>
            </a:r>
            <a:endParaRPr lang="ja-JP" altLang="en-US" sz="6000" dirty="0"/>
          </a:p>
        </p:txBody>
      </p:sp>
      <p:sp>
        <p:nvSpPr>
          <p:cNvPr id="4" name="テキスト ボックス 3"/>
          <p:cNvSpPr txBox="1"/>
          <p:nvPr/>
        </p:nvSpPr>
        <p:spPr>
          <a:xfrm>
            <a:off x="662464" y="1581175"/>
            <a:ext cx="1018227" cy="2092881"/>
          </a:xfrm>
          <a:prstGeom prst="rect">
            <a:avLst/>
          </a:prstGeom>
          <a:noFill/>
        </p:spPr>
        <p:txBody>
          <a:bodyPr wrap="none" rtlCol="0">
            <a:spAutoFit/>
          </a:bodyPr>
          <a:lstStyle/>
          <a:p>
            <a:r>
              <a:rPr kumimoji="1" lang="en-US" altLang="ja-JP" sz="13000" dirty="0" smtClean="0">
                <a:solidFill>
                  <a:schemeClr val="accent1"/>
                </a:solidFill>
              </a:rPr>
              <a:t>▶</a:t>
            </a:r>
            <a:endParaRPr kumimoji="1" lang="ja-JP" altLang="en-US" sz="13000" dirty="0">
              <a:solidFill>
                <a:schemeClr val="accent1"/>
              </a:solidFill>
            </a:endParaRPr>
          </a:p>
        </p:txBody>
      </p:sp>
      <p:sp>
        <p:nvSpPr>
          <p:cNvPr id="5" name="テキスト ボックス 4"/>
          <p:cNvSpPr txBox="1"/>
          <p:nvPr/>
        </p:nvSpPr>
        <p:spPr>
          <a:xfrm>
            <a:off x="3322776"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grpSp>
        <p:nvGrpSpPr>
          <p:cNvPr id="9" name="図形グループ 8"/>
          <p:cNvGrpSpPr/>
          <p:nvPr/>
        </p:nvGrpSpPr>
        <p:grpSpPr>
          <a:xfrm>
            <a:off x="6159500" y="3090863"/>
            <a:ext cx="2527300" cy="3035300"/>
            <a:chOff x="6159500" y="3090863"/>
            <a:chExt cx="2527300" cy="3035300"/>
          </a:xfrm>
        </p:grpSpPr>
        <p:pic>
          <p:nvPicPr>
            <p:cNvPr id="7" name="図 6" descr="hyojo01_001think.wmf"/>
            <p:cNvPicPr>
              <a:picLocks noChangeAspect="1"/>
            </p:cNvPicPr>
            <p:nvPr/>
          </p:nvPicPr>
          <p:blipFill>
            <a:blip r:embed="rId2"/>
            <a:stretch>
              <a:fillRect/>
            </a:stretch>
          </p:blipFill>
          <p:spPr>
            <a:xfrm>
              <a:off x="6159500" y="3090863"/>
              <a:ext cx="2527300" cy="3035300"/>
            </a:xfrm>
            <a:prstGeom prst="rect">
              <a:avLst/>
            </a:prstGeom>
          </p:spPr>
        </p:pic>
        <p:pic>
          <p:nvPicPr>
            <p:cNvPr id="8" name="図 7" descr="gif02_02.gif"/>
            <p:cNvPicPr>
              <a:picLocks noChangeAspect="1"/>
            </p:cNvPicPr>
            <p:nvPr/>
          </p:nvPicPr>
          <p:blipFill>
            <a:blip r:embed="rId3"/>
            <a:stretch>
              <a:fillRect/>
            </a:stretch>
          </p:blipFill>
          <p:spPr>
            <a:xfrm>
              <a:off x="6416085" y="4836037"/>
              <a:ext cx="886856" cy="1161850"/>
            </a:xfrm>
            <a:prstGeom prst="rect">
              <a:avLst/>
            </a:prstGeom>
          </p:spPr>
        </p:pic>
      </p:grpSp>
      <p:sp>
        <p:nvSpPr>
          <p:cNvPr id="11" name="スライド番号プレースホルダ 10"/>
          <p:cNvSpPr>
            <a:spLocks noGrp="1"/>
          </p:cNvSpPr>
          <p:nvPr>
            <p:ph type="sldNum" sz="quarter" idx="12"/>
          </p:nvPr>
        </p:nvSpPr>
        <p:spPr/>
        <p:txBody>
          <a:bodyPr/>
          <a:lstStyle/>
          <a:p>
            <a:fld id="{E7B2787F-353C-6947-A75E-F4EFD4C27BD0}" type="slidenum">
              <a:rPr lang="ja-JP" altLang="en-US" smtClean="0"/>
              <a:pPr/>
              <a:t>2</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テーマの分類</a:t>
            </a:r>
            <a:endParaRPr kumimoji="1" lang="ja-JP" altLang="en-US" dirty="0"/>
          </a:p>
        </p:txBody>
      </p:sp>
      <p:sp>
        <p:nvSpPr>
          <p:cNvPr id="4" name="テキスト ボックス 3"/>
          <p:cNvSpPr txBox="1"/>
          <p:nvPr/>
        </p:nvSpPr>
        <p:spPr>
          <a:xfrm>
            <a:off x="3735711" y="468394"/>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5" name="テキスト ボックス 4"/>
          <p:cNvSpPr txBox="1"/>
          <p:nvPr/>
        </p:nvSpPr>
        <p:spPr>
          <a:xfrm>
            <a:off x="495504" y="1994043"/>
            <a:ext cx="7945708" cy="954107"/>
          </a:xfrm>
          <a:prstGeom prst="rect">
            <a:avLst/>
          </a:prstGeom>
          <a:noFill/>
          <a:ln w="190500" cap="flat" cmpd="sng" algn="ctr">
            <a:solidFill>
              <a:schemeClr val="accent4"/>
            </a:solidFill>
            <a:prstDash val="solid"/>
            <a:miter lim="800000"/>
            <a:headEnd type="none" w="med" len="med"/>
            <a:tailEnd type="none" w="med" len="med"/>
          </a:ln>
        </p:spPr>
        <p:txBody>
          <a:bodyPr wrap="square" rtlCol="0">
            <a:spAutoFit/>
          </a:bodyPr>
          <a:lstStyle/>
          <a:p>
            <a:r>
              <a:rPr lang="ja-JP" altLang="en-US" sz="2800" dirty="0" smtClean="0"/>
              <a:t>誰をターゲットとしているのか消費者に提示しているテーマ</a:t>
            </a:r>
            <a:endParaRPr lang="en-US" altLang="ja-JP" sz="2800" dirty="0">
              <a:ln w="136525" cap="flat" cmpd="sng" algn="ctr">
                <a:solidFill>
                  <a:schemeClr val="tx1"/>
                </a:solidFill>
                <a:prstDash val="solid"/>
                <a:round/>
                <a:headEnd type="none" w="med" len="med"/>
                <a:tailEnd type="none" w="med" len="med"/>
              </a:ln>
            </a:endParaRPr>
          </a:p>
        </p:txBody>
      </p:sp>
      <p:sp>
        <p:nvSpPr>
          <p:cNvPr id="6" name="テキスト ボックス 5"/>
          <p:cNvSpPr txBox="1"/>
          <p:nvPr/>
        </p:nvSpPr>
        <p:spPr>
          <a:xfrm>
            <a:off x="457200" y="3097660"/>
            <a:ext cx="8190469" cy="400110"/>
          </a:xfrm>
          <a:prstGeom prst="rect">
            <a:avLst/>
          </a:prstGeom>
          <a:noFill/>
        </p:spPr>
        <p:txBody>
          <a:bodyPr wrap="square" rtlCol="0">
            <a:spAutoFit/>
          </a:bodyPr>
          <a:lstStyle/>
          <a:p>
            <a:r>
              <a:rPr kumimoji="1" lang="ja-JP" altLang="en-US" sz="2000" dirty="0" smtClean="0"/>
              <a:t>例</a:t>
            </a:r>
            <a:r>
              <a:rPr kumimoji="1" lang="en-US" altLang="ja-JP" sz="2000" dirty="0" smtClean="0"/>
              <a:t>)</a:t>
            </a:r>
            <a:r>
              <a:rPr kumimoji="1" lang="ja-JP" altLang="en-US" sz="2000" dirty="0" smtClean="0"/>
              <a:t>コレステロールが気になる人</a:t>
            </a:r>
            <a:endParaRPr kumimoji="1" lang="ja-JP" altLang="en-US" sz="2000" dirty="0"/>
          </a:p>
        </p:txBody>
      </p:sp>
      <p:sp>
        <p:nvSpPr>
          <p:cNvPr id="7" name="タイトル 1"/>
          <p:cNvSpPr txBox="1">
            <a:spLocks/>
          </p:cNvSpPr>
          <p:nvPr/>
        </p:nvSpPr>
        <p:spPr>
          <a:xfrm>
            <a:off x="472096" y="3412277"/>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3200" b="1" dirty="0" smtClean="0"/>
              <a:t>・場面想起型</a:t>
            </a:r>
            <a:endParaRPr lang="ja-JP" altLang="en-US" sz="3200" b="1" dirty="0"/>
          </a:p>
        </p:txBody>
      </p:sp>
      <p:sp>
        <p:nvSpPr>
          <p:cNvPr id="9" name="テキスト ボックス 8"/>
          <p:cNvSpPr txBox="1"/>
          <p:nvPr/>
        </p:nvSpPr>
        <p:spPr>
          <a:xfrm>
            <a:off x="495503" y="4366914"/>
            <a:ext cx="8290645" cy="954107"/>
          </a:xfrm>
          <a:prstGeom prst="rect">
            <a:avLst/>
          </a:prstGeom>
          <a:noFill/>
          <a:ln w="190500" cap="flat" cmpd="sng" algn="ctr">
            <a:solidFill>
              <a:schemeClr val="accent4"/>
            </a:solidFill>
            <a:prstDash val="solid"/>
            <a:miter lim="800000"/>
            <a:headEnd type="none" w="med" len="med"/>
            <a:tailEnd type="none" w="med" len="med"/>
          </a:ln>
        </p:spPr>
        <p:txBody>
          <a:bodyPr wrap="square" rtlCol="0">
            <a:spAutoFit/>
          </a:bodyPr>
          <a:lstStyle/>
          <a:p>
            <a:r>
              <a:rPr lang="ja-JP" altLang="en-US" sz="2800" dirty="0" smtClean="0"/>
              <a:t>商品の使用しているときの状況、あるいはその商品に関連する場所が浮かぶテーマ</a:t>
            </a:r>
            <a:endParaRPr lang="en-US" altLang="ja-JP" sz="2800" dirty="0">
              <a:ln w="136525" cap="flat" cmpd="sng" algn="ctr">
                <a:solidFill>
                  <a:schemeClr val="tx1"/>
                </a:solidFill>
                <a:prstDash val="solid"/>
                <a:round/>
                <a:headEnd type="none" w="med" len="med"/>
                <a:tailEnd type="none" w="med" len="med"/>
              </a:ln>
            </a:endParaRPr>
          </a:p>
        </p:txBody>
      </p:sp>
      <p:sp>
        <p:nvSpPr>
          <p:cNvPr id="10" name="テキスト ボックス 9"/>
          <p:cNvSpPr txBox="1"/>
          <p:nvPr/>
        </p:nvSpPr>
        <p:spPr>
          <a:xfrm>
            <a:off x="542203" y="5545119"/>
            <a:ext cx="8190469" cy="400110"/>
          </a:xfrm>
          <a:prstGeom prst="rect">
            <a:avLst/>
          </a:prstGeom>
          <a:noFill/>
        </p:spPr>
        <p:txBody>
          <a:bodyPr wrap="square" rtlCol="0">
            <a:spAutoFit/>
          </a:bodyPr>
          <a:lstStyle/>
          <a:p>
            <a:r>
              <a:rPr kumimoji="1" lang="ja-JP" altLang="en-US" sz="2000" dirty="0" smtClean="0"/>
              <a:t>例</a:t>
            </a:r>
            <a:r>
              <a:rPr kumimoji="1" lang="en-US" altLang="ja-JP" sz="2000" dirty="0" smtClean="0"/>
              <a:t>)</a:t>
            </a:r>
            <a:r>
              <a:rPr lang="ja-JP" altLang="en-US" sz="2000" dirty="0"/>
              <a:t>カメラ</a:t>
            </a:r>
            <a:r>
              <a:rPr lang="ja-JP" altLang="en-US" sz="2000" dirty="0" smtClean="0"/>
              <a:t>もってお散歩</a:t>
            </a:r>
            <a:r>
              <a:rPr lang="ja-JP" altLang="en-US" sz="2000" dirty="0"/>
              <a:t>、</a:t>
            </a:r>
            <a:r>
              <a:rPr kumimoji="1" lang="ja-JP" altLang="en-US" sz="2000" dirty="0" smtClean="0"/>
              <a:t>春のパーティー</a:t>
            </a:r>
            <a:endParaRPr kumimoji="1" lang="ja-JP" altLang="en-US" sz="2000" dirty="0"/>
          </a:p>
        </p:txBody>
      </p:sp>
      <p:sp>
        <p:nvSpPr>
          <p:cNvPr id="12" name="テキスト ボックス 11"/>
          <p:cNvSpPr txBox="1"/>
          <p:nvPr/>
        </p:nvSpPr>
        <p:spPr>
          <a:xfrm>
            <a:off x="418198" y="1301117"/>
            <a:ext cx="3291286" cy="584776"/>
          </a:xfrm>
          <a:prstGeom prst="rect">
            <a:avLst/>
          </a:prstGeom>
          <a:noFill/>
        </p:spPr>
        <p:txBody>
          <a:bodyPr wrap="none" rtlCol="0">
            <a:spAutoFit/>
          </a:bodyPr>
          <a:lstStyle/>
          <a:p>
            <a:r>
              <a:rPr kumimoji="1" lang="ja-JP" altLang="en-US" sz="3200" b="1" dirty="0" smtClean="0"/>
              <a:t>・ターゲット提示型</a:t>
            </a:r>
            <a:endParaRPr kumimoji="1" lang="ja-JP" altLang="en-US" sz="3200" b="1" dirty="0"/>
          </a:p>
        </p:txBody>
      </p:sp>
      <p:sp>
        <p:nvSpPr>
          <p:cNvPr id="14" name="スライド番号プレースホルダ 13"/>
          <p:cNvSpPr>
            <a:spLocks noGrp="1"/>
          </p:cNvSpPr>
          <p:nvPr>
            <p:ph type="sldNum" sz="quarter" idx="12"/>
          </p:nvPr>
        </p:nvSpPr>
        <p:spPr/>
        <p:txBody>
          <a:bodyPr/>
          <a:lstStyle/>
          <a:p>
            <a:fld id="{E7B2787F-353C-6947-A75E-F4EFD4C27BD0}" type="slidenum">
              <a:rPr lang="ja-JP" altLang="en-US" smtClean="0"/>
              <a:pPr/>
              <a:t>20</a:t>
            </a:fld>
            <a:endParaRPr lang="ja-JP" altLang="en-US"/>
          </a:p>
        </p:txBody>
      </p:sp>
    </p:spTree>
    <p:extLst>
      <p:ext uri="{BB962C8B-B14F-4D97-AF65-F5344CB8AC3E}">
        <p14:creationId xmlns:p14="http://schemas.microsoft.com/office/powerpoint/2010/main" val="17690898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5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l"/>
            <a:r>
              <a:rPr lang="ja-JP" altLang="en-US" dirty="0" smtClean="0"/>
              <a:t>テーマの分類</a:t>
            </a:r>
            <a:endParaRPr kumimoji="1" lang="ja-JP" altLang="en-US" dirty="0"/>
          </a:p>
        </p:txBody>
      </p:sp>
      <p:sp>
        <p:nvSpPr>
          <p:cNvPr id="4" name="テキスト ボックス 3"/>
          <p:cNvSpPr txBox="1"/>
          <p:nvPr/>
        </p:nvSpPr>
        <p:spPr>
          <a:xfrm>
            <a:off x="3662285" y="468394"/>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5" name="テキスト ボックス 4"/>
          <p:cNvSpPr txBox="1"/>
          <p:nvPr/>
        </p:nvSpPr>
        <p:spPr>
          <a:xfrm>
            <a:off x="495503" y="1984423"/>
            <a:ext cx="8290645" cy="1077218"/>
          </a:xfrm>
          <a:prstGeom prst="rect">
            <a:avLst/>
          </a:prstGeom>
          <a:noFill/>
          <a:ln w="190500" cap="flat" cmpd="sng" algn="ctr">
            <a:solidFill>
              <a:schemeClr val="accent4"/>
            </a:solidFill>
            <a:prstDash val="solid"/>
            <a:miter lim="800000"/>
            <a:headEnd type="none" w="med" len="med"/>
            <a:tailEnd type="none" w="med" len="med"/>
          </a:ln>
        </p:spPr>
        <p:txBody>
          <a:bodyPr wrap="square" rtlCol="0">
            <a:spAutoFit/>
          </a:bodyPr>
          <a:lstStyle/>
          <a:p>
            <a:r>
              <a:rPr lang="ja-JP" altLang="en-US" sz="3200" dirty="0"/>
              <a:t>そこに並ぶ</a:t>
            </a:r>
            <a:r>
              <a:rPr lang="ja-JP" altLang="en-US" sz="3200" dirty="0" smtClean="0"/>
              <a:t>商品を</a:t>
            </a:r>
            <a:r>
              <a:rPr lang="ja-JP" altLang="en-US" sz="3200" dirty="0"/>
              <a:t>何のために使う</a:t>
            </a:r>
            <a:r>
              <a:rPr lang="ja-JP" altLang="en-US" sz="3200" dirty="0" smtClean="0"/>
              <a:t>か、どのような時に使うかを提案しているテーマ</a:t>
            </a:r>
            <a:endParaRPr lang="en-US" altLang="ja-JP" sz="3200" dirty="0">
              <a:ln w="136525" cap="flat" cmpd="sng" algn="ctr">
                <a:solidFill>
                  <a:schemeClr val="tx1"/>
                </a:solidFill>
                <a:prstDash val="solid"/>
                <a:round/>
                <a:headEnd type="none" w="med" len="med"/>
                <a:tailEnd type="none" w="med" len="med"/>
              </a:ln>
            </a:endParaRPr>
          </a:p>
        </p:txBody>
      </p:sp>
      <p:sp>
        <p:nvSpPr>
          <p:cNvPr id="6" name="テキスト ボックス 5"/>
          <p:cNvSpPr txBox="1"/>
          <p:nvPr/>
        </p:nvSpPr>
        <p:spPr>
          <a:xfrm>
            <a:off x="496331" y="2778765"/>
            <a:ext cx="8190469" cy="523220"/>
          </a:xfrm>
          <a:prstGeom prst="rect">
            <a:avLst/>
          </a:prstGeom>
          <a:noFill/>
        </p:spPr>
        <p:txBody>
          <a:bodyPr wrap="square" rtlCol="0">
            <a:spAutoFit/>
          </a:bodyPr>
          <a:lstStyle/>
          <a:p>
            <a:endParaRPr kumimoji="1" lang="ja-JP" altLang="en-US" sz="2800" dirty="0"/>
          </a:p>
        </p:txBody>
      </p:sp>
      <p:sp>
        <p:nvSpPr>
          <p:cNvPr id="7" name="テキスト ボックス 6"/>
          <p:cNvSpPr txBox="1"/>
          <p:nvPr/>
        </p:nvSpPr>
        <p:spPr>
          <a:xfrm>
            <a:off x="489594" y="3213901"/>
            <a:ext cx="9015258" cy="400110"/>
          </a:xfrm>
          <a:prstGeom prst="rect">
            <a:avLst/>
          </a:prstGeom>
          <a:noFill/>
        </p:spPr>
        <p:txBody>
          <a:bodyPr wrap="square" rtlCol="0">
            <a:spAutoFit/>
          </a:bodyPr>
          <a:lstStyle/>
          <a:p>
            <a:r>
              <a:rPr kumimoji="1" lang="ja-JP" altLang="en-US" sz="2000" dirty="0" smtClean="0"/>
              <a:t>例</a:t>
            </a:r>
            <a:r>
              <a:rPr kumimoji="1" lang="en-US" altLang="ja-JP" sz="2000" dirty="0" smtClean="0"/>
              <a:t>)</a:t>
            </a:r>
            <a:r>
              <a:rPr lang="ja-JP" altLang="en-US" sz="2000" dirty="0" smtClean="0"/>
              <a:t>防犯</a:t>
            </a:r>
            <a:r>
              <a:rPr lang="ja-JP" altLang="en-US" sz="2000" dirty="0"/>
              <a:t>・</a:t>
            </a:r>
            <a:r>
              <a:rPr lang="ja-JP" altLang="en-US" sz="2000" dirty="0" smtClean="0"/>
              <a:t>防災、熱中症対策</a:t>
            </a:r>
            <a:r>
              <a:rPr lang="ja-JP" altLang="en-US" sz="2000" dirty="0"/>
              <a:t>、</a:t>
            </a:r>
            <a:r>
              <a:rPr lang="ja-JP" altLang="en-US" sz="2000" dirty="0" smtClean="0"/>
              <a:t>アルバム</a:t>
            </a:r>
            <a:r>
              <a:rPr lang="ja-JP" altLang="en-US" sz="2000" dirty="0"/>
              <a:t>の</a:t>
            </a:r>
            <a:r>
              <a:rPr lang="ja-JP" altLang="en-US" sz="2000" dirty="0" smtClean="0"/>
              <a:t>楽しみ方</a:t>
            </a:r>
            <a:r>
              <a:rPr lang="ja-JP" altLang="en-US" sz="2000" dirty="0"/>
              <a:t>いろいろ</a:t>
            </a:r>
            <a:endParaRPr kumimoji="1" lang="ja-JP" altLang="en-US" sz="2000" dirty="0"/>
          </a:p>
        </p:txBody>
      </p:sp>
      <p:sp>
        <p:nvSpPr>
          <p:cNvPr id="13" name="タイトル 1"/>
          <p:cNvSpPr txBox="1">
            <a:spLocks/>
          </p:cNvSpPr>
          <p:nvPr/>
        </p:nvSpPr>
        <p:spPr>
          <a:xfrm>
            <a:off x="450780" y="3350620"/>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pPr algn="l"/>
            <a:r>
              <a:rPr lang="ja-JP" altLang="en-US" sz="2800" b="1" dirty="0" smtClean="0"/>
              <a:t>・自己実現訴求型</a:t>
            </a:r>
            <a:endParaRPr lang="ja-JP" altLang="en-US" sz="2800" b="1" dirty="0"/>
          </a:p>
        </p:txBody>
      </p:sp>
      <p:sp>
        <p:nvSpPr>
          <p:cNvPr id="15" name="テキスト ボックス 14"/>
          <p:cNvSpPr txBox="1"/>
          <p:nvPr/>
        </p:nvSpPr>
        <p:spPr>
          <a:xfrm>
            <a:off x="495502" y="4254925"/>
            <a:ext cx="8290645" cy="1077218"/>
          </a:xfrm>
          <a:prstGeom prst="rect">
            <a:avLst/>
          </a:prstGeom>
          <a:noFill/>
          <a:ln w="190500" cap="flat" cmpd="sng" algn="ctr">
            <a:solidFill>
              <a:schemeClr val="accent4"/>
            </a:solidFill>
            <a:prstDash val="solid"/>
            <a:miter lim="800000"/>
            <a:headEnd type="none" w="med" len="med"/>
            <a:tailEnd type="none" w="med" len="med"/>
          </a:ln>
        </p:spPr>
        <p:txBody>
          <a:bodyPr wrap="square" rtlCol="0">
            <a:spAutoFit/>
          </a:bodyPr>
          <a:lstStyle/>
          <a:p>
            <a:r>
              <a:rPr lang="ja-JP" altLang="en-US" sz="3200" dirty="0"/>
              <a:t>消費者</a:t>
            </a:r>
            <a:r>
              <a:rPr lang="ja-JP" altLang="en-US" sz="3200" dirty="0" smtClean="0"/>
              <a:t>自身</a:t>
            </a:r>
            <a:r>
              <a:rPr lang="ja-JP" altLang="en-US" sz="3200" dirty="0"/>
              <a:t>が</a:t>
            </a:r>
            <a:r>
              <a:rPr lang="ja-JP" altLang="en-US" sz="3200" dirty="0" smtClean="0"/>
              <a:t>よりよく</a:t>
            </a:r>
            <a:r>
              <a:rPr lang="ja-JP" altLang="en-US" sz="3200" dirty="0"/>
              <a:t>なれる</a:t>
            </a:r>
            <a:r>
              <a:rPr lang="ja-JP" altLang="en-US" sz="3200" dirty="0" smtClean="0"/>
              <a:t>と思うようなテーマの提案</a:t>
            </a:r>
            <a:endParaRPr lang="en-US" altLang="ja-JP" sz="3200" dirty="0">
              <a:ln w="136525" cap="flat" cmpd="sng" algn="ctr">
                <a:solidFill>
                  <a:schemeClr val="tx1"/>
                </a:solidFill>
                <a:prstDash val="solid"/>
                <a:round/>
                <a:headEnd type="none" w="med" len="med"/>
                <a:tailEnd type="none" w="med" len="med"/>
              </a:ln>
            </a:endParaRPr>
          </a:p>
        </p:txBody>
      </p:sp>
      <p:sp>
        <p:nvSpPr>
          <p:cNvPr id="16" name="テキスト ボックス 15"/>
          <p:cNvSpPr txBox="1"/>
          <p:nvPr/>
        </p:nvSpPr>
        <p:spPr>
          <a:xfrm>
            <a:off x="520887" y="5529457"/>
            <a:ext cx="8190469" cy="400110"/>
          </a:xfrm>
          <a:prstGeom prst="rect">
            <a:avLst/>
          </a:prstGeom>
          <a:noFill/>
        </p:spPr>
        <p:txBody>
          <a:bodyPr wrap="square" rtlCol="0">
            <a:spAutoFit/>
          </a:bodyPr>
          <a:lstStyle/>
          <a:p>
            <a:r>
              <a:rPr kumimoji="1" lang="ja-JP" altLang="en-US" sz="2000" dirty="0" smtClean="0"/>
              <a:t>例</a:t>
            </a:r>
            <a:r>
              <a:rPr kumimoji="1" lang="en-US" altLang="ja-JP" sz="2000" dirty="0" smtClean="0"/>
              <a:t>)</a:t>
            </a:r>
            <a:r>
              <a:rPr lang="ja-JP" altLang="en-US" sz="2000" dirty="0" smtClean="0"/>
              <a:t>男磨き、健やかに美しく</a:t>
            </a:r>
            <a:r>
              <a:rPr lang="ja-JP" altLang="en-US" sz="2000" dirty="0"/>
              <a:t>、</a:t>
            </a:r>
            <a:r>
              <a:rPr kumimoji="1" lang="ja-JP" altLang="en-US" sz="2000" dirty="0" smtClean="0"/>
              <a:t>女子フォトデビュー</a:t>
            </a:r>
            <a:endParaRPr kumimoji="1" lang="ja-JP" altLang="en-US" sz="2000" dirty="0"/>
          </a:p>
        </p:txBody>
      </p:sp>
      <p:sp>
        <p:nvSpPr>
          <p:cNvPr id="12" name="テキスト ボックス 11"/>
          <p:cNvSpPr txBox="1"/>
          <p:nvPr/>
        </p:nvSpPr>
        <p:spPr>
          <a:xfrm>
            <a:off x="418184" y="1363073"/>
            <a:ext cx="3057247" cy="523220"/>
          </a:xfrm>
          <a:prstGeom prst="rect">
            <a:avLst/>
          </a:prstGeom>
          <a:noFill/>
        </p:spPr>
        <p:txBody>
          <a:bodyPr wrap="none" rtlCol="0">
            <a:spAutoFit/>
          </a:bodyPr>
          <a:lstStyle/>
          <a:p>
            <a:r>
              <a:rPr kumimoji="1" lang="ja-JP" altLang="en-US" sz="2800" b="1" dirty="0" smtClean="0"/>
              <a:t>・目的・用途提案型</a:t>
            </a:r>
            <a:endParaRPr kumimoji="1" lang="ja-JP" altLang="en-US" sz="2800" b="1" dirty="0"/>
          </a:p>
        </p:txBody>
      </p:sp>
      <p:sp>
        <p:nvSpPr>
          <p:cNvPr id="18" name="スライド番号プレースホルダ 17"/>
          <p:cNvSpPr>
            <a:spLocks noGrp="1"/>
          </p:cNvSpPr>
          <p:nvPr>
            <p:ph type="sldNum" sz="quarter" idx="12"/>
          </p:nvPr>
        </p:nvSpPr>
        <p:spPr/>
        <p:txBody>
          <a:bodyPr/>
          <a:lstStyle/>
          <a:p>
            <a:fld id="{E7B2787F-353C-6947-A75E-F4EFD4C27BD0}" type="slidenum">
              <a:rPr lang="ja-JP" altLang="en-US" smtClean="0"/>
              <a:pPr/>
              <a:t>21</a:t>
            </a:fld>
            <a:endParaRPr lang="ja-JP" altLang="en-US"/>
          </a:p>
        </p:txBody>
      </p:sp>
    </p:spTree>
    <p:extLst>
      <p:ext uri="{BB962C8B-B14F-4D97-AF65-F5344CB8AC3E}">
        <p14:creationId xmlns:p14="http://schemas.microsoft.com/office/powerpoint/2010/main" val="264109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5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テーマの分類</a:t>
            </a:r>
            <a:endParaRPr lang="ja-JP" altLang="en-US" dirty="0"/>
          </a:p>
        </p:txBody>
      </p:sp>
      <p:sp>
        <p:nvSpPr>
          <p:cNvPr id="4" name="テキスト ボックス 3"/>
          <p:cNvSpPr txBox="1"/>
          <p:nvPr/>
        </p:nvSpPr>
        <p:spPr>
          <a:xfrm>
            <a:off x="3738175" y="46839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5" name="テキスト ボックス 4"/>
          <p:cNvSpPr txBox="1"/>
          <p:nvPr/>
        </p:nvSpPr>
        <p:spPr>
          <a:xfrm>
            <a:off x="433551" y="2418143"/>
            <a:ext cx="8290645" cy="1077218"/>
          </a:xfrm>
          <a:prstGeom prst="rect">
            <a:avLst/>
          </a:prstGeom>
          <a:noFill/>
          <a:ln w="190500" cap="flat" cmpd="sng" algn="ctr">
            <a:solidFill>
              <a:schemeClr val="accent4"/>
            </a:solidFill>
            <a:prstDash val="solid"/>
            <a:miter lim="800000"/>
            <a:headEnd type="none" w="med" len="med"/>
            <a:tailEnd type="none" w="med" len="med"/>
          </a:ln>
        </p:spPr>
        <p:txBody>
          <a:bodyPr wrap="square" rtlCol="0">
            <a:spAutoFit/>
          </a:bodyPr>
          <a:lstStyle/>
          <a:p>
            <a:r>
              <a:rPr lang="ja-JP" altLang="en-US" sz="3200" dirty="0"/>
              <a:t>使用しているとき</a:t>
            </a:r>
            <a:r>
              <a:rPr lang="ja-JP" altLang="en-US" sz="3200" dirty="0" smtClean="0"/>
              <a:t>の感情や雰囲気を連想</a:t>
            </a:r>
            <a:r>
              <a:rPr lang="ja-JP" altLang="en-US" sz="3200" dirty="0"/>
              <a:t>させる</a:t>
            </a:r>
            <a:r>
              <a:rPr lang="ja-JP" altLang="en-US" sz="3200" dirty="0" smtClean="0"/>
              <a:t>テーマ</a:t>
            </a:r>
            <a:endParaRPr lang="en-US" altLang="ja-JP" sz="3200" dirty="0">
              <a:ln w="136525" cap="flat" cmpd="sng" algn="ctr">
                <a:solidFill>
                  <a:schemeClr val="tx1"/>
                </a:solidFill>
                <a:prstDash val="solid"/>
                <a:round/>
                <a:headEnd type="none" w="med" len="med"/>
                <a:tailEnd type="none" w="med" len="med"/>
              </a:ln>
            </a:endParaRPr>
          </a:p>
        </p:txBody>
      </p:sp>
      <p:sp>
        <p:nvSpPr>
          <p:cNvPr id="6" name="テキスト ボックス 5"/>
          <p:cNvSpPr txBox="1"/>
          <p:nvPr/>
        </p:nvSpPr>
        <p:spPr>
          <a:xfrm>
            <a:off x="434379" y="3633961"/>
            <a:ext cx="8190469" cy="400110"/>
          </a:xfrm>
          <a:prstGeom prst="rect">
            <a:avLst/>
          </a:prstGeom>
          <a:noFill/>
        </p:spPr>
        <p:txBody>
          <a:bodyPr wrap="square" rtlCol="0">
            <a:spAutoFit/>
          </a:bodyPr>
          <a:lstStyle/>
          <a:p>
            <a:r>
              <a:rPr kumimoji="1" lang="ja-JP" altLang="en-US" sz="2000" dirty="0" smtClean="0"/>
              <a:t>例</a:t>
            </a:r>
            <a:r>
              <a:rPr kumimoji="1" lang="en-US" altLang="ja-JP" sz="2000" dirty="0" smtClean="0"/>
              <a:t>)</a:t>
            </a:r>
            <a:r>
              <a:rPr lang="ja-JP" altLang="en-US" sz="2000" dirty="0"/>
              <a:t>夢中に</a:t>
            </a:r>
            <a:r>
              <a:rPr lang="ja-JP" altLang="en-US" sz="2000" dirty="0" smtClean="0"/>
              <a:t>なれるボードゲーム、</a:t>
            </a:r>
            <a:r>
              <a:rPr kumimoji="1" lang="ja-JP" altLang="en-US" sz="2000" dirty="0" smtClean="0"/>
              <a:t>楽しい山登りの本</a:t>
            </a:r>
            <a:endParaRPr kumimoji="1" lang="ja-JP" altLang="en-US" sz="2000" dirty="0"/>
          </a:p>
        </p:txBody>
      </p:sp>
      <p:sp>
        <p:nvSpPr>
          <p:cNvPr id="7" name="テキスト ボックス 6"/>
          <p:cNvSpPr txBox="1"/>
          <p:nvPr/>
        </p:nvSpPr>
        <p:spPr>
          <a:xfrm>
            <a:off x="402708" y="1719340"/>
            <a:ext cx="3792224" cy="523220"/>
          </a:xfrm>
          <a:prstGeom prst="rect">
            <a:avLst/>
          </a:prstGeom>
          <a:noFill/>
        </p:spPr>
        <p:txBody>
          <a:bodyPr wrap="none" rtlCol="0">
            <a:spAutoFit/>
          </a:bodyPr>
          <a:lstStyle/>
          <a:p>
            <a:r>
              <a:rPr kumimoji="1" lang="ja-JP" altLang="en-US" sz="2800" b="1" dirty="0" smtClean="0"/>
              <a:t>・ムード・イメージ訴求型</a:t>
            </a:r>
            <a:endParaRPr kumimoji="1" lang="ja-JP" altLang="en-US" sz="2800" b="1" dirty="0"/>
          </a:p>
        </p:txBody>
      </p:sp>
      <p:pic>
        <p:nvPicPr>
          <p:cNvPr id="8" name="図 7" descr="hyojo02_02frown.wmf"/>
          <p:cNvPicPr>
            <a:picLocks noChangeAspect="1"/>
          </p:cNvPicPr>
          <p:nvPr/>
        </p:nvPicPr>
        <p:blipFill>
          <a:blip r:embed="rId2"/>
          <a:stretch>
            <a:fillRect/>
          </a:stretch>
        </p:blipFill>
        <p:spPr>
          <a:xfrm>
            <a:off x="6196896" y="3633961"/>
            <a:ext cx="2527300" cy="3225800"/>
          </a:xfrm>
          <a:prstGeom prst="rect">
            <a:avLst/>
          </a:prstGeom>
        </p:spPr>
      </p:pic>
      <p:sp>
        <p:nvSpPr>
          <p:cNvPr id="10" name="スライド番号プレースホルダ 9"/>
          <p:cNvSpPr>
            <a:spLocks noGrp="1"/>
          </p:cNvSpPr>
          <p:nvPr>
            <p:ph type="sldNum" sz="quarter" idx="12"/>
          </p:nvPr>
        </p:nvSpPr>
        <p:spPr/>
        <p:txBody>
          <a:bodyPr/>
          <a:lstStyle/>
          <a:p>
            <a:fld id="{E7B2787F-353C-6947-A75E-F4EFD4C27BD0}" type="slidenum">
              <a:rPr lang="ja-JP" altLang="en-US" smtClean="0"/>
              <a:pPr/>
              <a:t>22</a:t>
            </a:fld>
            <a:endParaRPr lang="ja-JP" altLang="en-US"/>
          </a:p>
        </p:txBody>
      </p:sp>
    </p:spTree>
    <p:extLst>
      <p:ext uri="{BB962C8B-B14F-4D97-AF65-F5344CB8AC3E}">
        <p14:creationId xmlns:p14="http://schemas.microsoft.com/office/powerpoint/2010/main" val="24417599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5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kumimoji="1" lang="ja-JP" altLang="en-US" b="1" dirty="0" smtClean="0"/>
              <a:t>自己実現と</a:t>
            </a:r>
            <a:r>
              <a:rPr kumimoji="1" lang="en-US" altLang="ja-JP" b="1" dirty="0" smtClean="0"/>
              <a:t>RELATE</a:t>
            </a:r>
            <a:endParaRPr kumimoji="1" lang="ja-JP" altLang="en-US" b="1" dirty="0"/>
          </a:p>
        </p:txBody>
      </p:sp>
      <p:sp>
        <p:nvSpPr>
          <p:cNvPr id="3" name="コンテンツ プレースホルダー 2"/>
          <p:cNvSpPr>
            <a:spLocks noGrp="1"/>
          </p:cNvSpPr>
          <p:nvPr>
            <p:ph idx="1"/>
          </p:nvPr>
        </p:nvSpPr>
        <p:spPr>
          <a:xfrm>
            <a:off x="457200" y="1476281"/>
            <a:ext cx="8072203" cy="1202960"/>
          </a:xfrm>
        </p:spPr>
        <p:txBody>
          <a:bodyPr>
            <a:normAutofit fontScale="92500" lnSpcReduction="20000"/>
          </a:bodyPr>
          <a:lstStyle/>
          <a:p>
            <a:pPr marL="0" indent="0">
              <a:buNone/>
            </a:pPr>
            <a:r>
              <a:rPr kumimoji="1" lang="en-US" altLang="ja-JP" dirty="0" smtClean="0"/>
              <a:t>RELATE</a:t>
            </a:r>
            <a:r>
              <a:rPr lang="ja-JP" altLang="en-US" dirty="0" smtClean="0"/>
              <a:t>＝他者との関係、他の社会的グループとの関係、国家・社会・文化との関係において、そこに属しているという感覚。</a:t>
            </a:r>
            <a:endParaRPr kumimoji="1" lang="ja-JP" altLang="en-US" dirty="0"/>
          </a:p>
        </p:txBody>
      </p:sp>
      <p:sp>
        <p:nvSpPr>
          <p:cNvPr id="9" name="テキスト ボックス 8"/>
          <p:cNvSpPr txBox="1"/>
          <p:nvPr/>
        </p:nvSpPr>
        <p:spPr>
          <a:xfrm>
            <a:off x="644575" y="2833671"/>
            <a:ext cx="7615003" cy="707886"/>
          </a:xfrm>
          <a:prstGeom prst="rect">
            <a:avLst/>
          </a:prstGeom>
          <a:noFill/>
        </p:spPr>
        <p:txBody>
          <a:bodyPr wrap="square" rtlCol="0">
            <a:spAutoFit/>
          </a:bodyPr>
          <a:lstStyle/>
          <a:p>
            <a:r>
              <a:rPr lang="ja-JP" altLang="en-US" sz="2000" dirty="0" smtClean="0"/>
              <a:t>人々は自らの自己概念を確認する情報を系統的に収集しようとする。</a:t>
            </a:r>
            <a:endParaRPr lang="en-US" altLang="ja-JP" sz="2000" dirty="0" smtClean="0"/>
          </a:p>
          <a:p>
            <a:pPr algn="r"/>
            <a:r>
              <a:rPr lang="ja-JP" altLang="en-US" sz="2000" dirty="0" smtClean="0"/>
              <a:t> </a:t>
            </a:r>
            <a:r>
              <a:rPr lang="en-US" altLang="ja-JP" sz="2000" dirty="0" smtClean="0"/>
              <a:t>(Schmitt 2000)</a:t>
            </a:r>
            <a:endParaRPr kumimoji="1" lang="ja-JP" altLang="en-US" sz="2000" dirty="0"/>
          </a:p>
        </p:txBody>
      </p:sp>
      <p:grpSp>
        <p:nvGrpSpPr>
          <p:cNvPr id="20" name="図形グループ 19"/>
          <p:cNvGrpSpPr/>
          <p:nvPr/>
        </p:nvGrpSpPr>
        <p:grpSpPr>
          <a:xfrm>
            <a:off x="457200" y="3909862"/>
            <a:ext cx="5733735" cy="2706780"/>
            <a:chOff x="457200" y="3693002"/>
            <a:chExt cx="5733735" cy="2706780"/>
          </a:xfrm>
        </p:grpSpPr>
        <p:sp>
          <p:nvSpPr>
            <p:cNvPr id="10" name="右矢印 9"/>
            <p:cNvSpPr/>
            <p:nvPr/>
          </p:nvSpPr>
          <p:spPr>
            <a:xfrm>
              <a:off x="457200" y="3732550"/>
              <a:ext cx="786984" cy="329784"/>
            </a:xfrm>
            <a:prstGeom prst="rightArrow">
              <a:avLst/>
            </a:prstGeom>
            <a:solidFill>
              <a:schemeClr val="accent4"/>
            </a:solidFill>
            <a:ln w="5080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229191" y="3693002"/>
              <a:ext cx="4961744" cy="369332"/>
            </a:xfrm>
            <a:prstGeom prst="rect">
              <a:avLst/>
            </a:prstGeom>
            <a:noFill/>
          </p:spPr>
          <p:txBody>
            <a:bodyPr wrap="square" rtlCol="0">
              <a:spAutoFit/>
            </a:bodyPr>
            <a:lstStyle/>
            <a:p>
              <a:r>
                <a:rPr lang="ja-JP" altLang="en-US" dirty="0"/>
                <a:t>自己</a:t>
              </a:r>
              <a:r>
                <a:rPr lang="ja-JP" altLang="en-US" dirty="0" smtClean="0"/>
                <a:t>概念も他者と関係している。</a:t>
              </a:r>
              <a:endParaRPr kumimoji="1" lang="ja-JP" altLang="en-US" dirty="0"/>
            </a:p>
          </p:txBody>
        </p:sp>
        <p:sp>
          <p:nvSpPr>
            <p:cNvPr id="14" name="テキスト ボックス 13"/>
            <p:cNvSpPr txBox="1"/>
            <p:nvPr/>
          </p:nvSpPr>
          <p:spPr>
            <a:xfrm>
              <a:off x="1431558" y="4229722"/>
              <a:ext cx="3357796" cy="923330"/>
            </a:xfrm>
            <a:prstGeom prst="rect">
              <a:avLst/>
            </a:prstGeom>
            <a:noFill/>
          </p:spPr>
          <p:txBody>
            <a:bodyPr wrap="square" rtlCol="0">
              <a:spAutoFit/>
            </a:bodyPr>
            <a:lstStyle/>
            <a:p>
              <a:r>
                <a:rPr lang="ja-JP" altLang="en-US" dirty="0"/>
                <a:t>自己</a:t>
              </a:r>
              <a:r>
                <a:rPr lang="ja-JP" altLang="en-US" dirty="0" smtClean="0"/>
                <a:t>概念に理想像も入るとすると、理想像も他者と関係しているのでは？</a:t>
              </a:r>
              <a:endParaRPr kumimoji="1" lang="ja-JP" altLang="en-US" dirty="0"/>
            </a:p>
          </p:txBody>
        </p:sp>
        <p:sp>
          <p:nvSpPr>
            <p:cNvPr id="16" name="テキスト ボックス 15"/>
            <p:cNvSpPr txBox="1"/>
            <p:nvPr/>
          </p:nvSpPr>
          <p:spPr>
            <a:xfrm>
              <a:off x="1431558" y="5199453"/>
              <a:ext cx="3020518" cy="1200329"/>
            </a:xfrm>
            <a:prstGeom prst="rect">
              <a:avLst/>
            </a:prstGeom>
            <a:noFill/>
          </p:spPr>
          <p:txBody>
            <a:bodyPr wrap="square" rtlCol="0">
              <a:spAutoFit/>
            </a:bodyPr>
            <a:lstStyle/>
            <a:p>
              <a:r>
                <a:rPr lang="ja-JP" altLang="en-US" dirty="0" smtClean="0"/>
                <a:t>理想像を追求する自己実現は他者との関わりからの概念ではないか？</a:t>
              </a:r>
              <a:endParaRPr lang="en-US" altLang="ja-JP" dirty="0" smtClean="0"/>
            </a:p>
            <a:p>
              <a:r>
                <a:rPr kumimoji="1" lang="ja-JP" altLang="en-US" dirty="0" smtClean="0"/>
                <a:t>＝</a:t>
              </a:r>
              <a:r>
                <a:rPr kumimoji="1" lang="en-US" altLang="ja-JP" dirty="0" smtClean="0"/>
                <a:t>RELATE</a:t>
              </a:r>
              <a:r>
                <a:rPr kumimoji="1" lang="ja-JP" altLang="en-US" dirty="0" smtClean="0"/>
                <a:t>　とつながる？</a:t>
              </a:r>
              <a:endParaRPr kumimoji="1" lang="ja-JP" altLang="en-US" dirty="0"/>
            </a:p>
          </p:txBody>
        </p:sp>
        <p:sp>
          <p:nvSpPr>
            <p:cNvPr id="12" name="右矢印 11"/>
            <p:cNvSpPr/>
            <p:nvPr/>
          </p:nvSpPr>
          <p:spPr>
            <a:xfrm>
              <a:off x="483216" y="5214943"/>
              <a:ext cx="786984" cy="329784"/>
            </a:xfrm>
            <a:prstGeom prst="rightArrow">
              <a:avLst/>
            </a:prstGeom>
            <a:solidFill>
              <a:schemeClr val="accent4"/>
            </a:solidFill>
            <a:ln w="5080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 name="右矢印 16"/>
            <p:cNvSpPr/>
            <p:nvPr/>
          </p:nvSpPr>
          <p:spPr>
            <a:xfrm>
              <a:off x="467728" y="4331660"/>
              <a:ext cx="786984" cy="329784"/>
            </a:xfrm>
            <a:prstGeom prst="rightArrow">
              <a:avLst/>
            </a:prstGeom>
            <a:solidFill>
              <a:schemeClr val="accent4"/>
            </a:solidFill>
            <a:ln w="50800">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
        <p:nvSpPr>
          <p:cNvPr id="18" name="テキスト ボックス 17"/>
          <p:cNvSpPr txBox="1"/>
          <p:nvPr/>
        </p:nvSpPr>
        <p:spPr>
          <a:xfrm>
            <a:off x="4814424" y="468391"/>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19" name="正方形/長方形 18"/>
          <p:cNvSpPr/>
          <p:nvPr/>
        </p:nvSpPr>
        <p:spPr>
          <a:xfrm>
            <a:off x="457200" y="1340188"/>
            <a:ext cx="8072203" cy="2275364"/>
          </a:xfrm>
          <a:prstGeom prst="rect">
            <a:avLst/>
          </a:prstGeom>
          <a:noFill/>
          <a:ln w="190500" cap="sq">
            <a:solidFill>
              <a:schemeClr val="tx2"/>
            </a:solidFill>
            <a:prstDash val="sysDash"/>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スライド番号プレースホルダ 20"/>
          <p:cNvSpPr>
            <a:spLocks noGrp="1"/>
          </p:cNvSpPr>
          <p:nvPr>
            <p:ph type="sldNum" sz="quarter" idx="12"/>
          </p:nvPr>
        </p:nvSpPr>
        <p:spPr/>
        <p:txBody>
          <a:bodyPr/>
          <a:lstStyle/>
          <a:p>
            <a:fld id="{E7B2787F-353C-6947-A75E-F4EFD4C27BD0}" type="slidenum">
              <a:rPr lang="ja-JP" altLang="en-US" smtClean="0"/>
              <a:pPr/>
              <a:t>23</a:t>
            </a:fld>
            <a:endParaRPr lang="ja-JP" altLang="en-US"/>
          </a:p>
        </p:txBody>
      </p:sp>
    </p:spTree>
    <p:extLst>
      <p:ext uri="{BB962C8B-B14F-4D97-AF65-F5344CB8AC3E}">
        <p14:creationId xmlns:p14="http://schemas.microsoft.com/office/powerpoint/2010/main" val="14197239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500" fill="hold"/>
                                        <p:tgtEl>
                                          <p:spTgt spid="18"/>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pPr algn="l"/>
            <a:r>
              <a:rPr kumimoji="1" lang="en-US" altLang="ja-JP" dirty="0" smtClean="0"/>
              <a:t>RELATE</a:t>
            </a:r>
            <a:r>
              <a:rPr lang="ja-JP" altLang="en-US" dirty="0" err="1" smtClean="0"/>
              <a:t>を訴</a:t>
            </a:r>
            <a:r>
              <a:rPr lang="ja-JP" altLang="en-US" dirty="0" smtClean="0"/>
              <a:t>求するテーマ</a:t>
            </a:r>
            <a:endParaRPr kumimoji="1" lang="ja-JP" altLang="en-US" dirty="0"/>
          </a:p>
        </p:txBody>
      </p:sp>
      <p:sp>
        <p:nvSpPr>
          <p:cNvPr id="4" name="コンテンツ プレースホルダー 3"/>
          <p:cNvSpPr>
            <a:spLocks noGrp="1"/>
          </p:cNvSpPr>
          <p:nvPr>
            <p:ph idx="1"/>
          </p:nvPr>
        </p:nvSpPr>
        <p:spPr>
          <a:xfrm>
            <a:off x="457200" y="1283987"/>
            <a:ext cx="8229600" cy="4292354"/>
          </a:xfrm>
        </p:spPr>
        <p:txBody>
          <a:bodyPr>
            <a:normAutofit fontScale="92500" lnSpcReduction="20000"/>
          </a:bodyPr>
          <a:lstStyle/>
          <a:p>
            <a:r>
              <a:rPr kumimoji="1" lang="ja-JP" altLang="en-US" dirty="0" smtClean="0"/>
              <a:t>顧客個人の理想像　→自己実現訴求型</a:t>
            </a:r>
            <a:endParaRPr kumimoji="1" lang="en-US" altLang="ja-JP" dirty="0" smtClean="0"/>
          </a:p>
          <a:p>
            <a:endParaRPr kumimoji="1" lang="en-US" altLang="ja-JP" dirty="0" smtClean="0"/>
          </a:p>
          <a:p>
            <a:endParaRPr kumimoji="1" lang="en-US" altLang="ja-JP" dirty="0" smtClean="0"/>
          </a:p>
          <a:p>
            <a:r>
              <a:rPr lang="ja-JP" altLang="en-US" dirty="0" smtClean="0"/>
              <a:t>他者とのかかわり　→型に関係なくあてはまる</a:t>
            </a:r>
            <a:endParaRPr lang="en-US" altLang="ja-JP" dirty="0" smtClean="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r>
              <a:rPr lang="ja-JP" altLang="en-US" dirty="0" smtClean="0"/>
              <a:t>を対象とし</a:t>
            </a:r>
            <a:r>
              <a:rPr lang="ja-JP" altLang="en-US" dirty="0"/>
              <a:t>、</a:t>
            </a:r>
            <a:r>
              <a:rPr lang="ja-JP" altLang="en-US" dirty="0" smtClean="0"/>
              <a:t>準拠集団や文化に属しているという感覚を訴求</a:t>
            </a:r>
            <a:endParaRPr lang="en-US" altLang="ja-JP" dirty="0" smtClean="0"/>
          </a:p>
        </p:txBody>
      </p:sp>
      <p:sp>
        <p:nvSpPr>
          <p:cNvPr id="7" name="テキスト ボックス 6"/>
          <p:cNvSpPr txBox="1"/>
          <p:nvPr/>
        </p:nvSpPr>
        <p:spPr>
          <a:xfrm>
            <a:off x="827315" y="5766372"/>
            <a:ext cx="7402286" cy="584775"/>
          </a:xfrm>
          <a:prstGeom prst="rect">
            <a:avLst/>
          </a:prstGeom>
          <a:noFill/>
        </p:spPr>
        <p:txBody>
          <a:bodyPr wrap="square" rtlCol="0">
            <a:spAutoFit/>
          </a:bodyPr>
          <a:lstStyle/>
          <a:p>
            <a:endParaRPr kumimoji="1" lang="ja-JP" altLang="en-US" sz="3200" dirty="0"/>
          </a:p>
        </p:txBody>
      </p:sp>
      <p:sp>
        <p:nvSpPr>
          <p:cNvPr id="9" name="テキスト ボックス 8"/>
          <p:cNvSpPr txBox="1"/>
          <p:nvPr/>
        </p:nvSpPr>
        <p:spPr>
          <a:xfrm>
            <a:off x="612185" y="5751779"/>
            <a:ext cx="8232012" cy="646331"/>
          </a:xfrm>
          <a:prstGeom prst="rect">
            <a:avLst/>
          </a:prstGeom>
          <a:noFill/>
          <a:ln w="190500" cap="flat" cmpd="sng" algn="ctr">
            <a:solidFill>
              <a:schemeClr val="accent4"/>
            </a:solidFill>
            <a:prstDash val="solid"/>
            <a:miter lim="800000"/>
            <a:headEnd type="none" w="med" len="med"/>
            <a:tailEnd type="none" w="med" len="med"/>
          </a:ln>
        </p:spPr>
        <p:txBody>
          <a:bodyPr wrap="square" rtlCol="0">
            <a:spAutoFit/>
          </a:bodyPr>
          <a:lstStyle/>
          <a:p>
            <a:r>
              <a:rPr lang="ja-JP" altLang="en-US" sz="3600" dirty="0"/>
              <a:t>自己実現訴求型が最も</a:t>
            </a:r>
            <a:r>
              <a:rPr lang="en-US" altLang="ja-JP" sz="3600" dirty="0"/>
              <a:t>RELATE</a:t>
            </a:r>
            <a:r>
              <a:rPr lang="ja-JP" altLang="en-US" sz="3600" dirty="0" err="1"/>
              <a:t>を訴</a:t>
            </a:r>
            <a:r>
              <a:rPr lang="ja-JP" altLang="en-US" sz="3600" dirty="0"/>
              <a:t>求する</a:t>
            </a:r>
          </a:p>
        </p:txBody>
      </p:sp>
      <p:sp>
        <p:nvSpPr>
          <p:cNvPr id="10" name="下矢印 9"/>
          <p:cNvSpPr/>
          <p:nvPr/>
        </p:nvSpPr>
        <p:spPr>
          <a:xfrm>
            <a:off x="4277374" y="4934059"/>
            <a:ext cx="901634" cy="73475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6285784" y="468391"/>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13" name="テキスト ボックス 12"/>
          <p:cNvSpPr txBox="1"/>
          <p:nvPr/>
        </p:nvSpPr>
        <p:spPr>
          <a:xfrm>
            <a:off x="2998034" y="1687936"/>
            <a:ext cx="5846163" cy="830997"/>
          </a:xfrm>
          <a:prstGeom prst="rect">
            <a:avLst/>
          </a:prstGeom>
          <a:noFill/>
        </p:spPr>
        <p:txBody>
          <a:bodyPr wrap="square" rtlCol="0">
            <a:spAutoFit/>
          </a:bodyPr>
          <a:lstStyle/>
          <a:p>
            <a:r>
              <a:rPr kumimoji="1" lang="ja-JP" altLang="en-US" sz="2400" b="1" dirty="0" smtClean="0"/>
              <a:t>例</a:t>
            </a:r>
            <a:r>
              <a:rPr kumimoji="1" lang="en-US" altLang="ja-JP" sz="2400" b="1" dirty="0" smtClean="0"/>
              <a:t>)</a:t>
            </a:r>
            <a:r>
              <a:rPr kumimoji="1" lang="ja-JP" altLang="en-US" sz="2400" b="1" dirty="0" smtClean="0"/>
              <a:t>自己実現訴求型；男磨き</a:t>
            </a:r>
            <a:endParaRPr kumimoji="1" lang="en-US" altLang="ja-JP" sz="2400" b="1" dirty="0" smtClean="0"/>
          </a:p>
          <a:p>
            <a:r>
              <a:rPr lang="en-US" altLang="ja-JP" sz="2400" b="1" dirty="0"/>
              <a:t>	</a:t>
            </a:r>
            <a:r>
              <a:rPr lang="en-US" altLang="ja-JP" sz="2400" b="1" dirty="0" smtClean="0"/>
              <a:t>						</a:t>
            </a:r>
            <a:r>
              <a:rPr kumimoji="1" lang="ja-JP" altLang="en-US" sz="2400" b="1" dirty="0" smtClean="0"/>
              <a:t>⇒自己の理想像</a:t>
            </a:r>
            <a:endParaRPr kumimoji="1" lang="ja-JP" altLang="en-US" b="1" dirty="0"/>
          </a:p>
        </p:txBody>
      </p:sp>
      <p:sp>
        <p:nvSpPr>
          <p:cNvPr id="15" name="テキスト ボックス 14"/>
          <p:cNvSpPr txBox="1"/>
          <p:nvPr/>
        </p:nvSpPr>
        <p:spPr>
          <a:xfrm>
            <a:off x="2983043" y="3145250"/>
            <a:ext cx="5861154" cy="1200329"/>
          </a:xfrm>
          <a:prstGeom prst="rect">
            <a:avLst/>
          </a:prstGeom>
          <a:noFill/>
        </p:spPr>
        <p:txBody>
          <a:bodyPr wrap="square" rtlCol="0">
            <a:spAutoFit/>
          </a:bodyPr>
          <a:lstStyle/>
          <a:p>
            <a:r>
              <a:rPr kumimoji="1" lang="ja-JP" altLang="en-US" sz="2400" b="1" dirty="0" smtClean="0"/>
              <a:t>例</a:t>
            </a:r>
            <a:r>
              <a:rPr kumimoji="1" lang="en-US" altLang="ja-JP" sz="2400" b="1" dirty="0" smtClean="0"/>
              <a:t>)</a:t>
            </a:r>
            <a:r>
              <a:rPr kumimoji="1" lang="ja-JP" altLang="en-US" sz="2400" b="1" dirty="0" smtClean="0"/>
              <a:t>目的・</a:t>
            </a:r>
            <a:r>
              <a:rPr lang="ja-JP" altLang="en-US" sz="2400" b="1" dirty="0" smtClean="0"/>
              <a:t>用途提案型；</a:t>
            </a:r>
            <a:r>
              <a:rPr kumimoji="1" lang="ja-JP" altLang="en-US" sz="2400" b="1" dirty="0" smtClean="0"/>
              <a:t>ママに読みたい本</a:t>
            </a:r>
            <a:endParaRPr kumimoji="1" lang="en-US" altLang="ja-JP" sz="2400" b="1" dirty="0" smtClean="0"/>
          </a:p>
          <a:p>
            <a:r>
              <a:rPr lang="en-US" altLang="ja-JP" sz="2400" b="1" dirty="0"/>
              <a:t>	</a:t>
            </a:r>
            <a:r>
              <a:rPr lang="ja-JP" altLang="en-US" sz="2400" b="1" dirty="0" smtClean="0"/>
              <a:t>ムードイメージ訴求型；冬のあったか鍋</a:t>
            </a:r>
            <a:endParaRPr kumimoji="1" lang="en-US" altLang="ja-JP" sz="2400" b="1" dirty="0" smtClean="0"/>
          </a:p>
          <a:p>
            <a:r>
              <a:rPr lang="en-US" altLang="ja-JP" sz="2400" b="1" dirty="0"/>
              <a:t>		</a:t>
            </a:r>
            <a:r>
              <a:rPr lang="en-US" altLang="ja-JP" sz="2400" b="1" dirty="0" smtClean="0"/>
              <a:t>					</a:t>
            </a:r>
            <a:r>
              <a:rPr lang="ja-JP" altLang="en-US" sz="2400" b="1" dirty="0" smtClean="0"/>
              <a:t>⇒家族との関係性</a:t>
            </a:r>
            <a:endParaRPr kumimoji="1" lang="ja-JP" altLang="en-US" b="1" dirty="0"/>
          </a:p>
        </p:txBody>
      </p:sp>
      <p:sp>
        <p:nvSpPr>
          <p:cNvPr id="12" name="スライド番号プレースホルダ 11"/>
          <p:cNvSpPr>
            <a:spLocks noGrp="1"/>
          </p:cNvSpPr>
          <p:nvPr>
            <p:ph type="sldNum" sz="quarter" idx="12"/>
          </p:nvPr>
        </p:nvSpPr>
        <p:spPr/>
        <p:txBody>
          <a:bodyPr/>
          <a:lstStyle/>
          <a:p>
            <a:fld id="{E7B2787F-353C-6947-A75E-F4EFD4C27BD0}" type="slidenum">
              <a:rPr lang="ja-JP" altLang="en-US" smtClean="0"/>
              <a:pPr/>
              <a:t>24</a:t>
            </a:fld>
            <a:endParaRPr lang="ja-JP" altLang="en-US"/>
          </a:p>
        </p:txBody>
      </p:sp>
    </p:spTree>
    <p:extLst>
      <p:ext uri="{BB962C8B-B14F-4D97-AF65-F5344CB8AC3E}">
        <p14:creationId xmlns:p14="http://schemas.microsoft.com/office/powerpoint/2010/main" val="28404623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500" fill="hold"/>
                                        <p:tgtEl>
                                          <p:spTgt spid="11"/>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l"/>
            <a:r>
              <a:rPr lang="ja-JP" altLang="en-US" dirty="0" smtClean="0"/>
              <a:t>仮説</a:t>
            </a:r>
            <a:endParaRPr lang="ja-JP" altLang="en-US" dirty="0"/>
          </a:p>
        </p:txBody>
      </p:sp>
      <p:sp>
        <p:nvSpPr>
          <p:cNvPr id="3" name="テキスト ボックス 2"/>
          <p:cNvSpPr txBox="1"/>
          <p:nvPr/>
        </p:nvSpPr>
        <p:spPr>
          <a:xfrm>
            <a:off x="1588559"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4" name="テキスト ボックス 3"/>
          <p:cNvSpPr txBox="1"/>
          <p:nvPr/>
        </p:nvSpPr>
        <p:spPr>
          <a:xfrm>
            <a:off x="537300" y="1564016"/>
            <a:ext cx="8107909" cy="4832093"/>
          </a:xfrm>
          <a:prstGeom prst="rect">
            <a:avLst/>
          </a:prstGeom>
          <a:noFill/>
          <a:ln w="317500" cap="flat" cmpd="thickThin">
            <a:solidFill>
              <a:schemeClr val="tx1"/>
            </a:solidFill>
            <a:round/>
          </a:ln>
        </p:spPr>
        <p:txBody>
          <a:bodyPr wrap="square" rtlCol="0" anchor="ctr">
            <a:spAutoFit/>
          </a:bodyPr>
          <a:lstStyle/>
          <a:p>
            <a:endParaRPr lang="en-US" altLang="ja-JP" b="1" dirty="0" smtClean="0"/>
          </a:p>
          <a:p>
            <a:endParaRPr lang="en-US" altLang="ja-JP" sz="2000" b="1" dirty="0" smtClean="0"/>
          </a:p>
          <a:p>
            <a:r>
              <a:rPr lang="ja-JP" altLang="ja-JP" sz="5400" b="1" dirty="0" smtClean="0"/>
              <a:t>　</a:t>
            </a:r>
            <a:r>
              <a:rPr lang="ja-JP" altLang="en-US" sz="5400" b="1" dirty="0" smtClean="0"/>
              <a:t>自己実現型のテーマが</a:t>
            </a:r>
            <a:endParaRPr lang="en-US" altLang="ja-JP" sz="5400" b="1" dirty="0" smtClean="0"/>
          </a:p>
          <a:p>
            <a:r>
              <a:rPr lang="ja-JP" altLang="ja-JP" sz="5400" b="1" dirty="0" smtClean="0"/>
              <a:t>　</a:t>
            </a:r>
            <a:r>
              <a:rPr lang="ja-JP" altLang="en-US" sz="5400" b="1" dirty="0" smtClean="0"/>
              <a:t>関係的経験価値</a:t>
            </a:r>
            <a:endParaRPr lang="en-US" altLang="ja-JP" sz="5400" b="1" dirty="0" smtClean="0"/>
          </a:p>
          <a:p>
            <a:r>
              <a:rPr lang="ja-JP" altLang="ja-JP" sz="5400" b="1" dirty="0" smtClean="0"/>
              <a:t>　</a:t>
            </a:r>
            <a:r>
              <a:rPr lang="ja-JP" altLang="en-US" sz="5400" b="1" dirty="0" smtClean="0"/>
              <a:t>（</a:t>
            </a:r>
            <a:r>
              <a:rPr lang="en-US" altLang="ja-JP" sz="5400" b="1" dirty="0" smtClean="0"/>
              <a:t>RELATE</a:t>
            </a:r>
            <a:r>
              <a:rPr lang="ja-JP" altLang="en-US" sz="5400" b="1" dirty="0" smtClean="0"/>
              <a:t>）を訴求する</a:t>
            </a:r>
            <a:endParaRPr lang="en-US" altLang="ja-JP" sz="5400" b="1" dirty="0" smtClean="0"/>
          </a:p>
          <a:p>
            <a:endParaRPr lang="en-US" altLang="ja-JP" sz="5400" b="1" dirty="0" smtClean="0"/>
          </a:p>
          <a:p>
            <a:endParaRPr kumimoji="1" lang="en-US" altLang="ja-JP" sz="5400" b="1" dirty="0" smtClean="0"/>
          </a:p>
        </p:txBody>
      </p:sp>
      <p:pic>
        <p:nvPicPr>
          <p:cNvPr id="7" name="図 6" descr="hyojo02_04sigh.wmf"/>
          <p:cNvPicPr>
            <a:picLocks noChangeAspect="1"/>
          </p:cNvPicPr>
          <p:nvPr/>
        </p:nvPicPr>
        <p:blipFill>
          <a:blip r:embed="rId3"/>
          <a:stretch>
            <a:fillRect/>
          </a:stretch>
        </p:blipFill>
        <p:spPr>
          <a:xfrm>
            <a:off x="6473188" y="3872385"/>
            <a:ext cx="2554347" cy="2630434"/>
          </a:xfrm>
          <a:prstGeom prst="rect">
            <a:avLst/>
          </a:prstGeom>
        </p:spPr>
      </p:pic>
      <p:sp>
        <p:nvSpPr>
          <p:cNvPr id="13" name="スライド番号プレースホルダ 12"/>
          <p:cNvSpPr>
            <a:spLocks noGrp="1"/>
          </p:cNvSpPr>
          <p:nvPr>
            <p:ph type="sldNum" sz="quarter" idx="12"/>
          </p:nvPr>
        </p:nvSpPr>
        <p:spPr/>
        <p:txBody>
          <a:bodyPr/>
          <a:lstStyle/>
          <a:p>
            <a:fld id="{E7B2787F-353C-6947-A75E-F4EFD4C27BD0}" type="slidenum">
              <a:rPr lang="ja-JP" altLang="en-US" smtClean="0"/>
              <a:pPr/>
              <a:t>25</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参考文献</a:t>
            </a:r>
            <a:endParaRPr lang="ja-JP" altLang="en-US" dirty="0"/>
          </a:p>
        </p:txBody>
      </p:sp>
      <p:sp>
        <p:nvSpPr>
          <p:cNvPr id="3" name="コンテンツ プレースホルダ 2"/>
          <p:cNvSpPr>
            <a:spLocks noGrp="1"/>
          </p:cNvSpPr>
          <p:nvPr>
            <p:ph idx="1"/>
          </p:nvPr>
        </p:nvSpPr>
        <p:spPr>
          <a:xfrm>
            <a:off x="457200" y="1179871"/>
            <a:ext cx="8229600" cy="5678129"/>
          </a:xfrm>
        </p:spPr>
        <p:txBody>
          <a:bodyPr>
            <a:normAutofit lnSpcReduction="10000"/>
          </a:bodyPr>
          <a:lstStyle/>
          <a:p>
            <a:pPr>
              <a:buNone/>
            </a:pPr>
            <a:r>
              <a:rPr lang="en-US" altLang="ja-JP" sz="1400" dirty="0" smtClean="0"/>
              <a:t>Bernd H..Schmitt (1999) 『Experiential Marketing: How to Get Customers to SENSE, FEEL, THINK, ACT and RELATE to Your Company and Brands</a:t>
            </a:r>
          </a:p>
          <a:p>
            <a:pPr>
              <a:buNone/>
            </a:pPr>
            <a:r>
              <a:rPr lang="en-US" altLang="ja-JP" sz="1400" dirty="0" smtClean="0"/>
              <a:t>Julie Baker, A. </a:t>
            </a:r>
            <a:r>
              <a:rPr lang="en-US" altLang="ja-JP" sz="1400" dirty="0" err="1" smtClean="0"/>
              <a:t>Parasauraman</a:t>
            </a:r>
            <a:r>
              <a:rPr lang="en-US" altLang="ja-JP" sz="1400" dirty="0" smtClean="0"/>
              <a:t>, </a:t>
            </a:r>
            <a:r>
              <a:rPr lang="en-US" altLang="ja-JP" sz="1400" dirty="0" err="1" smtClean="0"/>
              <a:t>Dhruv</a:t>
            </a:r>
            <a:r>
              <a:rPr lang="en-US" altLang="ja-JP" sz="1400" dirty="0" smtClean="0"/>
              <a:t> </a:t>
            </a:r>
            <a:r>
              <a:rPr lang="en-US" altLang="ja-JP" sz="1400" dirty="0" err="1" smtClean="0"/>
              <a:t>Grewal</a:t>
            </a:r>
            <a:r>
              <a:rPr lang="en-US" altLang="ja-JP" sz="1400" dirty="0" smtClean="0"/>
              <a:t> and Glenn B. Voss (2002</a:t>
            </a:r>
            <a:r>
              <a:rPr lang="ja-JP" altLang="en-US" sz="1400" dirty="0" smtClean="0"/>
              <a:t>） </a:t>
            </a:r>
            <a:r>
              <a:rPr lang="en-US" altLang="ja-JP" sz="1400" dirty="0" smtClean="0"/>
              <a:t>『The Influence of Multiple Store Environment Cues on Perceived Merchandise Value and Patronage Intentions (Journal of Marketing, Vol.66,April, 2002,pp.120-141.)』</a:t>
            </a:r>
          </a:p>
          <a:p>
            <a:pPr>
              <a:buNone/>
            </a:pPr>
            <a:r>
              <a:rPr lang="en-US" altLang="ja-JP" sz="1400" dirty="0" err="1" smtClean="0"/>
              <a:t>Kotler</a:t>
            </a:r>
            <a:r>
              <a:rPr lang="en-US" altLang="ja-JP" sz="1400" dirty="0" smtClean="0"/>
              <a:t> (2003)  『</a:t>
            </a:r>
            <a:r>
              <a:rPr lang="ja-JP" altLang="en-US" sz="1400" dirty="0" smtClean="0"/>
              <a:t>コトラーのマーケティング・マネジメント</a:t>
            </a:r>
            <a:r>
              <a:rPr lang="en-US" altLang="ja-JP" sz="1400" dirty="0" smtClean="0"/>
              <a:t>』</a:t>
            </a:r>
            <a:r>
              <a:rPr lang="ja-JP" altLang="en-US" sz="1400" dirty="0" smtClean="0"/>
              <a:t>　</a:t>
            </a:r>
            <a:r>
              <a:rPr lang="en-US" altLang="ja-JP" sz="1400" dirty="0" smtClean="0"/>
              <a:t>Pearson Education Japan for JP</a:t>
            </a:r>
          </a:p>
          <a:p>
            <a:pPr>
              <a:buNone/>
            </a:pPr>
            <a:endParaRPr lang="en-US" altLang="ja-JP" sz="1400" dirty="0" smtClean="0"/>
          </a:p>
          <a:p>
            <a:pPr>
              <a:buNone/>
            </a:pPr>
            <a:r>
              <a:rPr lang="ja-JP" altLang="en-US" sz="1400" dirty="0" smtClean="0"/>
              <a:t>大津真一、長沢伸也 </a:t>
            </a:r>
            <a:r>
              <a:rPr lang="en-US" altLang="ja-JP" sz="1400" dirty="0" smtClean="0"/>
              <a:t>(2010)</a:t>
            </a:r>
            <a:r>
              <a:rPr lang="ja-JP" altLang="en-US" sz="1400" dirty="0" smtClean="0"/>
              <a:t>　</a:t>
            </a:r>
            <a:r>
              <a:rPr lang="en-US" altLang="ja-JP" sz="1400" dirty="0" smtClean="0"/>
              <a:t>『</a:t>
            </a:r>
            <a:r>
              <a:rPr lang="ja-JP" altLang="en-US" sz="1400" dirty="0" smtClean="0"/>
              <a:t>経験価値モジュール（ＳＥＭ）の再考</a:t>
            </a:r>
            <a:r>
              <a:rPr lang="en-US" altLang="ja-JP" sz="1400" dirty="0" smtClean="0"/>
              <a:t>』</a:t>
            </a:r>
          </a:p>
          <a:p>
            <a:pPr>
              <a:buNone/>
            </a:pPr>
            <a:r>
              <a:rPr lang="ja-JP" altLang="en-US" sz="1400" dirty="0" smtClean="0"/>
              <a:t>大津真一、長沢伸也</a:t>
            </a:r>
            <a:r>
              <a:rPr lang="en-US" altLang="ja-JP" sz="1400" dirty="0" smtClean="0"/>
              <a:t>( 2011)</a:t>
            </a:r>
            <a:r>
              <a:rPr lang="ja-JP" altLang="en-US" sz="1400" dirty="0" smtClean="0"/>
              <a:t>　</a:t>
            </a:r>
            <a:r>
              <a:rPr lang="en-US" altLang="ja-JP" sz="1400" dirty="0" smtClean="0"/>
              <a:t>『</a:t>
            </a:r>
            <a:r>
              <a:rPr lang="ja-JP" altLang="en-US" sz="1400" dirty="0" smtClean="0"/>
              <a:t>消費者の行動経験による差異化戦略</a:t>
            </a:r>
            <a:r>
              <a:rPr lang="en-US" altLang="ja-JP" sz="1400" dirty="0" smtClean="0"/>
              <a:t>― </a:t>
            </a:r>
            <a:r>
              <a:rPr lang="ja-JP" altLang="en-US" sz="1400" dirty="0" smtClean="0"/>
              <a:t>身体性認知（</a:t>
            </a:r>
            <a:r>
              <a:rPr lang="en-US" altLang="ja-JP" sz="1400" dirty="0" smtClean="0"/>
              <a:t>Embodied Cognition</a:t>
            </a:r>
            <a:r>
              <a:rPr lang="ja-JP" altLang="en-US" sz="1400" dirty="0" smtClean="0"/>
              <a:t>）と行動的経験価値 </a:t>
            </a:r>
            <a:r>
              <a:rPr lang="en-US" altLang="ja-JP" sz="1400" dirty="0" smtClean="0"/>
              <a:t>―』</a:t>
            </a:r>
          </a:p>
          <a:p>
            <a:pPr>
              <a:buNone/>
            </a:pPr>
            <a:r>
              <a:rPr lang="ja-JP" altLang="en-US" sz="1400" dirty="0" smtClean="0"/>
              <a:t>杉本徹雄 （</a:t>
            </a:r>
            <a:r>
              <a:rPr lang="en-US" altLang="ja-JP" sz="1400" dirty="0" smtClean="0"/>
              <a:t>2003</a:t>
            </a:r>
            <a:r>
              <a:rPr lang="ja-JP" altLang="en-US" sz="1400" dirty="0" smtClean="0"/>
              <a:t>）　</a:t>
            </a:r>
            <a:r>
              <a:rPr lang="en-US" altLang="ja-JP" sz="1400" dirty="0" smtClean="0"/>
              <a:t>『</a:t>
            </a:r>
            <a:r>
              <a:rPr lang="ja-JP" altLang="en-US" sz="1400" dirty="0" smtClean="0"/>
              <a:t>消費者理解のための心理学</a:t>
            </a:r>
            <a:r>
              <a:rPr lang="en-US" altLang="ja-JP" sz="1400" dirty="0" smtClean="0"/>
              <a:t>』  </a:t>
            </a:r>
            <a:r>
              <a:rPr lang="ja-JP" altLang="en-US" sz="1400" dirty="0" smtClean="0"/>
              <a:t>福村出版</a:t>
            </a:r>
            <a:endParaRPr lang="en-US" altLang="ja-JP" sz="1400" dirty="0" smtClean="0"/>
          </a:p>
          <a:p>
            <a:pPr>
              <a:buNone/>
            </a:pPr>
            <a:r>
              <a:rPr lang="ja-JP" altLang="en-US" sz="1400" dirty="0" smtClean="0"/>
              <a:t>太宰潮 </a:t>
            </a:r>
            <a:r>
              <a:rPr lang="en-US" altLang="ja-JP" sz="1400" dirty="0" smtClean="0"/>
              <a:t>(2008)</a:t>
            </a:r>
            <a:r>
              <a:rPr lang="ja-JP" altLang="en-US" sz="1400" dirty="0" smtClean="0"/>
              <a:t>　</a:t>
            </a:r>
            <a:r>
              <a:rPr lang="en-US" altLang="ja-JP" sz="1400" dirty="0" smtClean="0"/>
              <a:t>『</a:t>
            </a:r>
            <a:r>
              <a:rPr lang="ja-JP" altLang="en-US" sz="1400" dirty="0" smtClean="0"/>
              <a:t>価値訴求型プロモーションに関する一考察</a:t>
            </a:r>
            <a:r>
              <a:rPr lang="en-US" altLang="ja-JP" sz="1400" dirty="0" smtClean="0"/>
              <a:t>―</a:t>
            </a:r>
            <a:r>
              <a:rPr lang="ja-JP" altLang="en-US" sz="1400" dirty="0" smtClean="0"/>
              <a:t>店頭プロモーションにおける経験アプローチ</a:t>
            </a:r>
            <a:r>
              <a:rPr lang="en-US" altLang="ja-JP" sz="1400" dirty="0" smtClean="0"/>
              <a:t>―』</a:t>
            </a:r>
            <a:endParaRPr lang="ja-JP" altLang="en-US" sz="1400" dirty="0" smtClean="0"/>
          </a:p>
          <a:p>
            <a:pPr>
              <a:buNone/>
            </a:pPr>
            <a:r>
              <a:rPr lang="ja-JP" altLang="en-US" sz="1400" dirty="0" smtClean="0"/>
              <a:t>中野香織 </a:t>
            </a:r>
            <a:r>
              <a:rPr lang="en-US" altLang="ja-JP" sz="1400" dirty="0" smtClean="0"/>
              <a:t>(2005)</a:t>
            </a:r>
            <a:r>
              <a:rPr lang="ja-JP" altLang="en-US" sz="1400" dirty="0" smtClean="0"/>
              <a:t>　</a:t>
            </a:r>
            <a:r>
              <a:rPr lang="en-US" altLang="ja-JP" sz="1400" dirty="0" smtClean="0"/>
              <a:t>『</a:t>
            </a:r>
            <a:r>
              <a:rPr lang="ja-JP" altLang="en-US" sz="1400" dirty="0" smtClean="0"/>
              <a:t>ロイヤルティベースの店舗コミュニケーション戦略</a:t>
            </a:r>
            <a:r>
              <a:rPr lang="en-US" altLang="ja-JP" sz="1400" dirty="0" smtClean="0"/>
              <a:t>―</a:t>
            </a:r>
            <a:r>
              <a:rPr lang="ja-JP" altLang="en-US" sz="1400" dirty="0" smtClean="0"/>
              <a:t>その本質と展開の可能性</a:t>
            </a:r>
            <a:r>
              <a:rPr lang="en-US" altLang="ja-JP" sz="1400" dirty="0" smtClean="0"/>
              <a:t>―』</a:t>
            </a:r>
          </a:p>
          <a:p>
            <a:pPr>
              <a:buNone/>
            </a:pPr>
            <a:endParaRPr lang="en-US" altLang="ja-JP" sz="1400" dirty="0" smtClean="0"/>
          </a:p>
          <a:p>
            <a:pPr>
              <a:buNone/>
            </a:pPr>
            <a:r>
              <a:rPr lang="ja-JP" altLang="en-US" sz="1400" dirty="0" smtClean="0"/>
              <a:t>日本経済新聞社　</a:t>
            </a:r>
            <a:r>
              <a:rPr lang="en-US" altLang="ja-JP" sz="1400" dirty="0" smtClean="0"/>
              <a:t>(2008</a:t>
            </a:r>
            <a:r>
              <a:rPr lang="ja-JP" altLang="en-US" sz="1400" dirty="0" smtClean="0"/>
              <a:t>年</a:t>
            </a:r>
            <a:r>
              <a:rPr lang="en-US" altLang="ja-JP" sz="1400" dirty="0" smtClean="0"/>
              <a:t>04</a:t>
            </a:r>
            <a:r>
              <a:rPr lang="ja-JP" altLang="en-US" sz="1400" dirty="0" smtClean="0"/>
              <a:t>月</a:t>
            </a:r>
            <a:r>
              <a:rPr lang="en-US" altLang="ja-JP" sz="1400" dirty="0" smtClean="0"/>
              <a:t>24</a:t>
            </a:r>
            <a:r>
              <a:rPr lang="ja-JP" altLang="en-US" sz="1400" dirty="0" smtClean="0"/>
              <a:t>日</a:t>
            </a:r>
            <a:r>
              <a:rPr lang="en-US" altLang="ja-JP" sz="1400" dirty="0" smtClean="0"/>
              <a:t>)</a:t>
            </a:r>
          </a:p>
          <a:p>
            <a:pPr>
              <a:buNone/>
            </a:pPr>
            <a:r>
              <a:rPr lang="ja-JP" altLang="en-US" sz="1400" dirty="0" smtClean="0"/>
              <a:t>日本経済新聞社　</a:t>
            </a:r>
            <a:r>
              <a:rPr lang="en-US" altLang="ja-JP" sz="1400" dirty="0" smtClean="0"/>
              <a:t>(2008</a:t>
            </a:r>
            <a:r>
              <a:rPr lang="ja-JP" altLang="en-US" sz="1400" dirty="0" smtClean="0"/>
              <a:t>年</a:t>
            </a:r>
            <a:r>
              <a:rPr lang="en-US" altLang="ja-JP" sz="1400" dirty="0" smtClean="0"/>
              <a:t>10</a:t>
            </a:r>
            <a:r>
              <a:rPr lang="ja-JP" altLang="en-US" sz="1400" dirty="0" smtClean="0"/>
              <a:t>月</a:t>
            </a:r>
            <a:r>
              <a:rPr lang="en-US" altLang="ja-JP" sz="1400" dirty="0" smtClean="0"/>
              <a:t>22</a:t>
            </a:r>
            <a:r>
              <a:rPr lang="ja-JP" altLang="en-US" sz="1400" dirty="0" smtClean="0"/>
              <a:t>日</a:t>
            </a:r>
            <a:r>
              <a:rPr lang="en-US" altLang="ja-JP" sz="1400" dirty="0" smtClean="0"/>
              <a:t>)</a:t>
            </a:r>
          </a:p>
          <a:p>
            <a:pPr>
              <a:buNone/>
            </a:pPr>
            <a:r>
              <a:rPr lang="ja-JP" altLang="en-US" sz="1400" dirty="0" smtClean="0"/>
              <a:t>日本経済新聞社　</a:t>
            </a:r>
            <a:r>
              <a:rPr lang="en-US" altLang="ja-JP" sz="1400" dirty="0" smtClean="0"/>
              <a:t>(2009</a:t>
            </a:r>
            <a:r>
              <a:rPr lang="ja-JP" altLang="en-US" sz="1400" dirty="0" smtClean="0"/>
              <a:t>年</a:t>
            </a:r>
            <a:r>
              <a:rPr lang="en-US" altLang="ja-JP" sz="1400" dirty="0" smtClean="0"/>
              <a:t>12</a:t>
            </a:r>
            <a:r>
              <a:rPr lang="ja-JP" altLang="en-US" sz="1400" dirty="0" smtClean="0"/>
              <a:t>月</a:t>
            </a:r>
            <a:r>
              <a:rPr lang="en-US" altLang="ja-JP" sz="1400" dirty="0" smtClean="0"/>
              <a:t>04</a:t>
            </a:r>
            <a:r>
              <a:rPr lang="ja-JP" altLang="en-US" sz="1400" dirty="0" smtClean="0"/>
              <a:t>日</a:t>
            </a:r>
            <a:r>
              <a:rPr lang="en-US" altLang="ja-JP" sz="1400" dirty="0" smtClean="0"/>
              <a:t>)</a:t>
            </a:r>
          </a:p>
          <a:p>
            <a:pPr>
              <a:buNone/>
            </a:pPr>
            <a:r>
              <a:rPr lang="ja-JP" altLang="en-US" sz="1400" dirty="0" smtClean="0"/>
              <a:t>日本経済新聞社　</a:t>
            </a:r>
            <a:r>
              <a:rPr lang="en-US" altLang="ja-JP" sz="1400" dirty="0" smtClean="0"/>
              <a:t>(2012</a:t>
            </a:r>
            <a:r>
              <a:rPr lang="ja-JP" altLang="en-US" sz="1400" dirty="0" smtClean="0"/>
              <a:t>年</a:t>
            </a:r>
            <a:r>
              <a:rPr lang="en-US" altLang="ja-JP" sz="1400" dirty="0" smtClean="0"/>
              <a:t>07</a:t>
            </a:r>
            <a:r>
              <a:rPr lang="ja-JP" altLang="en-US" sz="1400" dirty="0" smtClean="0"/>
              <a:t>月</a:t>
            </a:r>
            <a:r>
              <a:rPr lang="en-US" altLang="ja-JP" sz="1400" dirty="0" smtClean="0"/>
              <a:t>15</a:t>
            </a:r>
            <a:r>
              <a:rPr lang="ja-JP" altLang="en-US" sz="1400" dirty="0" smtClean="0"/>
              <a:t>日</a:t>
            </a:r>
            <a:r>
              <a:rPr lang="en-US" altLang="ja-JP" sz="1400" dirty="0" smtClean="0"/>
              <a:t>)</a:t>
            </a:r>
          </a:p>
          <a:p>
            <a:pPr>
              <a:buNone/>
            </a:pPr>
            <a:r>
              <a:rPr lang="ja-JP" altLang="en-US" sz="1400" dirty="0" smtClean="0"/>
              <a:t>日本経済新聞社　</a:t>
            </a:r>
            <a:r>
              <a:rPr lang="en-US" altLang="ja-JP" sz="1400" dirty="0" smtClean="0"/>
              <a:t>(2012</a:t>
            </a:r>
            <a:r>
              <a:rPr lang="ja-JP" altLang="en-US" sz="1400" dirty="0" smtClean="0"/>
              <a:t>年</a:t>
            </a:r>
            <a:r>
              <a:rPr lang="en-US" altLang="ja-JP" sz="1400" dirty="0" smtClean="0"/>
              <a:t>08</a:t>
            </a:r>
            <a:r>
              <a:rPr lang="ja-JP" altLang="en-US" sz="1400" dirty="0" smtClean="0"/>
              <a:t>月</a:t>
            </a:r>
            <a:r>
              <a:rPr lang="en-US" altLang="ja-JP" sz="1400" dirty="0" smtClean="0"/>
              <a:t>24</a:t>
            </a:r>
            <a:r>
              <a:rPr lang="ja-JP" altLang="en-US" sz="1400" dirty="0" smtClean="0"/>
              <a:t>日</a:t>
            </a:r>
            <a:r>
              <a:rPr lang="en-US" altLang="ja-JP" sz="1400" dirty="0" smtClean="0"/>
              <a:t>)</a:t>
            </a:r>
          </a:p>
          <a:p>
            <a:pPr>
              <a:buNone/>
            </a:pPr>
            <a:r>
              <a:rPr lang="ja-JP" altLang="en-US" sz="1400" dirty="0" smtClean="0"/>
              <a:t>日本経済新聞社　</a:t>
            </a:r>
            <a:r>
              <a:rPr lang="en-US" altLang="ja-JP" sz="1400" dirty="0" smtClean="0"/>
              <a:t>(2012</a:t>
            </a:r>
            <a:r>
              <a:rPr lang="ja-JP" altLang="en-US" sz="1400" dirty="0" smtClean="0"/>
              <a:t>年</a:t>
            </a:r>
            <a:r>
              <a:rPr lang="en-US" altLang="ja-JP" sz="1400" dirty="0" smtClean="0"/>
              <a:t>08</a:t>
            </a:r>
            <a:r>
              <a:rPr lang="ja-JP" altLang="en-US" sz="1400" dirty="0" smtClean="0"/>
              <a:t>月</a:t>
            </a:r>
            <a:r>
              <a:rPr lang="en-US" altLang="ja-JP" sz="1400" dirty="0" smtClean="0"/>
              <a:t>31</a:t>
            </a:r>
            <a:r>
              <a:rPr lang="ja-JP" altLang="en-US" sz="1400" dirty="0" smtClean="0"/>
              <a:t>日</a:t>
            </a:r>
            <a:r>
              <a:rPr lang="en-US" altLang="ja-JP" sz="1400" dirty="0" smtClean="0"/>
              <a:t>)</a:t>
            </a:r>
          </a:p>
          <a:p>
            <a:pPr>
              <a:buNone/>
            </a:pPr>
            <a:r>
              <a:rPr lang="ja-JP" altLang="en-US" sz="1400" dirty="0" smtClean="0"/>
              <a:t>日経ＭＪ　</a:t>
            </a:r>
            <a:r>
              <a:rPr lang="en-US" altLang="ja-JP" sz="1400" dirty="0" smtClean="0"/>
              <a:t>(2011</a:t>
            </a:r>
            <a:r>
              <a:rPr lang="ja-JP" altLang="en-US" sz="1400" dirty="0" smtClean="0"/>
              <a:t>年</a:t>
            </a:r>
            <a:r>
              <a:rPr lang="en-US" altLang="ja-JP" sz="1400" dirty="0" smtClean="0"/>
              <a:t>08</a:t>
            </a:r>
            <a:r>
              <a:rPr lang="ja-JP" altLang="en-US" sz="1400" dirty="0" smtClean="0"/>
              <a:t>月</a:t>
            </a:r>
            <a:r>
              <a:rPr lang="en-US" altLang="ja-JP" sz="1400" dirty="0" smtClean="0"/>
              <a:t>14</a:t>
            </a:r>
            <a:r>
              <a:rPr lang="ja-JP" altLang="en-US" sz="1400" dirty="0" smtClean="0"/>
              <a:t>日</a:t>
            </a:r>
            <a:r>
              <a:rPr lang="en-US" altLang="ja-JP" sz="1400" dirty="0" smtClean="0"/>
              <a:t>)</a:t>
            </a:r>
          </a:p>
          <a:p>
            <a:pPr>
              <a:buNone/>
            </a:pPr>
            <a:r>
              <a:rPr lang="ja-JP" altLang="en-US" sz="1400" dirty="0" smtClean="0"/>
              <a:t>日経ＭＪ　</a:t>
            </a:r>
            <a:r>
              <a:rPr lang="en-US" altLang="ja-JP" sz="1400" dirty="0" smtClean="0"/>
              <a:t>(2012</a:t>
            </a:r>
            <a:r>
              <a:rPr lang="ja-JP" altLang="en-US" sz="1400" dirty="0" smtClean="0"/>
              <a:t>年</a:t>
            </a:r>
            <a:r>
              <a:rPr lang="en-US" altLang="ja-JP" sz="1400" dirty="0" smtClean="0"/>
              <a:t>04</a:t>
            </a:r>
            <a:r>
              <a:rPr lang="ja-JP" altLang="en-US" sz="1400" dirty="0" smtClean="0"/>
              <a:t>月</a:t>
            </a:r>
            <a:r>
              <a:rPr lang="en-US" altLang="ja-JP" sz="1400" dirty="0" smtClean="0"/>
              <a:t>30</a:t>
            </a:r>
            <a:r>
              <a:rPr lang="ja-JP" altLang="en-US" sz="1400" dirty="0" smtClean="0"/>
              <a:t>日</a:t>
            </a:r>
            <a:r>
              <a:rPr lang="en-US" altLang="ja-JP" sz="1400" dirty="0" smtClean="0"/>
              <a:t>)</a:t>
            </a:r>
          </a:p>
          <a:p>
            <a:pPr>
              <a:buNone/>
            </a:pPr>
            <a:endParaRPr lang="en-US" altLang="ja-JP" sz="1400" dirty="0" smtClean="0"/>
          </a:p>
          <a:p>
            <a:pPr>
              <a:buNone/>
            </a:pPr>
            <a:endParaRPr lang="en-US" altLang="ja-JP" sz="1400" dirty="0" smtClean="0"/>
          </a:p>
          <a:p>
            <a:pPr>
              <a:buNone/>
            </a:pPr>
            <a:endParaRPr lang="en-US" altLang="ja-JP" sz="1400" dirty="0" smtClean="0"/>
          </a:p>
          <a:p>
            <a:pPr>
              <a:buNone/>
            </a:pPr>
            <a:endParaRPr lang="en-US" altLang="ja-JP" sz="1400" dirty="0" smtClean="0"/>
          </a:p>
          <a:p>
            <a:pPr>
              <a:buNone/>
            </a:pPr>
            <a:endParaRPr lang="en-US" altLang="ja-JP" dirty="0" smtClean="0"/>
          </a:p>
        </p:txBody>
      </p:sp>
      <p:sp>
        <p:nvSpPr>
          <p:cNvPr id="4" name="テキスト ボックス 3"/>
          <p:cNvSpPr txBox="1"/>
          <p:nvPr/>
        </p:nvSpPr>
        <p:spPr>
          <a:xfrm>
            <a:off x="2719813" y="479886"/>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6" name="スライド番号プレースホルダ 5"/>
          <p:cNvSpPr>
            <a:spLocks noGrp="1"/>
          </p:cNvSpPr>
          <p:nvPr>
            <p:ph type="sldNum" sz="quarter" idx="12"/>
          </p:nvPr>
        </p:nvSpPr>
        <p:spPr/>
        <p:txBody>
          <a:bodyPr/>
          <a:lstStyle/>
          <a:p>
            <a:fld id="{E7B2787F-353C-6947-A75E-F4EFD4C27BD0}" type="slidenum">
              <a:rPr lang="ja-JP" altLang="en-US" smtClean="0"/>
              <a:pPr/>
              <a:t>26</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5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参考文献</a:t>
            </a:r>
            <a:endParaRPr lang="ja-JP" altLang="en-US" dirty="0"/>
          </a:p>
        </p:txBody>
      </p:sp>
      <p:sp>
        <p:nvSpPr>
          <p:cNvPr id="4" name="テキスト ボックス 3"/>
          <p:cNvSpPr txBox="1"/>
          <p:nvPr/>
        </p:nvSpPr>
        <p:spPr>
          <a:xfrm>
            <a:off x="2719813" y="479886"/>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7" name="テキスト ボックス 6"/>
          <p:cNvSpPr txBox="1"/>
          <p:nvPr/>
        </p:nvSpPr>
        <p:spPr>
          <a:xfrm>
            <a:off x="650518" y="1571785"/>
            <a:ext cx="5888013" cy="523220"/>
          </a:xfrm>
          <a:prstGeom prst="rect">
            <a:avLst/>
          </a:prstGeom>
          <a:noFill/>
        </p:spPr>
        <p:txBody>
          <a:bodyPr wrap="none" rtlCol="0">
            <a:spAutoFit/>
          </a:bodyPr>
          <a:lstStyle/>
          <a:p>
            <a:r>
              <a:rPr lang="en-US" altLang="ja-JP" sz="1400" dirty="0" smtClean="0"/>
              <a:t>Wisdom (</a:t>
            </a:r>
            <a:r>
              <a:rPr lang="en-US" altLang="ja-JP" sz="1400" dirty="0" smtClean="0">
                <a:hlinkClick r:id="rId2"/>
              </a:rPr>
              <a:t>http://www.blwisdom.com/ppt/</a:t>
            </a:r>
            <a:r>
              <a:rPr lang="en-US" altLang="ja-JP" sz="1400" dirty="0" smtClean="0"/>
              <a:t>)</a:t>
            </a:r>
          </a:p>
          <a:p>
            <a:r>
              <a:rPr kumimoji="1" lang="ja-JP" altLang="en-US" sz="1400" dirty="0" smtClean="0"/>
              <a:t>クリップアート・無料素材</a:t>
            </a:r>
            <a:r>
              <a:rPr lang="en-US" altLang="ja-JP" sz="1400" dirty="0" smtClean="0"/>
              <a:t>.com (</a:t>
            </a:r>
            <a:r>
              <a:rPr lang="en-US" altLang="ja-JP" sz="1400" dirty="0" err="1" smtClean="0"/>
              <a:t>http://www.clipart-illustration.com/index.html</a:t>
            </a:r>
            <a:r>
              <a:rPr lang="en-US" altLang="ja-JP" sz="1400" dirty="0" smtClean="0"/>
              <a:t>)</a:t>
            </a:r>
            <a:endParaRPr kumimoji="1" lang="ja-JP" altLang="en-US" sz="1400" dirty="0"/>
          </a:p>
        </p:txBody>
      </p:sp>
      <p:sp>
        <p:nvSpPr>
          <p:cNvPr id="8" name="スライド番号プレースホルダ 7"/>
          <p:cNvSpPr>
            <a:spLocks noGrp="1"/>
          </p:cNvSpPr>
          <p:nvPr>
            <p:ph type="sldNum" sz="quarter" idx="12"/>
          </p:nvPr>
        </p:nvSpPr>
        <p:spPr/>
        <p:txBody>
          <a:bodyPr/>
          <a:lstStyle/>
          <a:p>
            <a:fld id="{E7B2787F-353C-6947-A75E-F4EFD4C27BD0}" type="slidenum">
              <a:rPr lang="ja-JP" altLang="en-US" smtClean="0"/>
              <a:pPr/>
              <a:t>27</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5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導入</a:t>
            </a:r>
            <a:endParaRPr lang="ja-JP" altLang="en-US" dirty="0"/>
          </a:p>
        </p:txBody>
      </p:sp>
      <p:sp>
        <p:nvSpPr>
          <p:cNvPr id="4" name="テキスト ボックス 3"/>
          <p:cNvSpPr txBox="1"/>
          <p:nvPr/>
        </p:nvSpPr>
        <p:spPr>
          <a:xfrm>
            <a:off x="1513887"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grpSp>
        <p:nvGrpSpPr>
          <p:cNvPr id="5" name="図形グループ 4"/>
          <p:cNvGrpSpPr/>
          <p:nvPr/>
        </p:nvGrpSpPr>
        <p:grpSpPr>
          <a:xfrm>
            <a:off x="234691" y="2388695"/>
            <a:ext cx="8624257" cy="3940413"/>
            <a:chOff x="240009" y="1474785"/>
            <a:chExt cx="8624257" cy="3940413"/>
          </a:xfrm>
        </p:grpSpPr>
        <p:pic>
          <p:nvPicPr>
            <p:cNvPr id="6" name="Picture 2" descr="http://blog-imgs-24.fc2.com/s/p/m/spm46951/Image435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009" y="1474785"/>
              <a:ext cx="5992448" cy="1913516"/>
            </a:xfrm>
            <a:prstGeom prst="rect">
              <a:avLst/>
            </a:prstGeom>
            <a:ln w="76200" cap="sq">
              <a:solidFill>
                <a:srgbClr val="000000"/>
              </a:solidFill>
              <a:prstDash val="solid"/>
              <a:miter lim="800000"/>
            </a:ln>
            <a:effectLst/>
            <a:extLst>
              <a:ext uri="{909E8E84-426E-40dd-AFC4-6F175D3DCCD1}">
                <a14:hiddenFill xmlns:a14="http://schemas.microsoft.com/office/drawing/2010/main">
                  <a:solidFill>
                    <a:srgbClr val="FFFFFF"/>
                  </a:solidFill>
                </a14:hiddenFill>
              </a:ext>
            </a:extLst>
          </p:spPr>
        </p:pic>
        <p:pic>
          <p:nvPicPr>
            <p:cNvPr id="7" name="Picture 4" descr="http://images.keizai.biz/shimokita_keizai/headline/1242035768_phot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2417" y="3461580"/>
              <a:ext cx="2905584" cy="1953618"/>
            </a:xfrm>
            <a:prstGeom prst="rect">
              <a:avLst/>
            </a:prstGeom>
            <a:ln w="76200" cap="sq">
              <a:solidFill>
                <a:srgbClr val="000000"/>
              </a:solidFill>
              <a:prstDash val="solid"/>
              <a:miter lim="800000"/>
            </a:ln>
            <a:effectLst/>
            <a:extLst>
              <a:ext uri="{909E8E84-426E-40dd-AFC4-6F175D3DCCD1}">
                <a14:hiddenFill xmlns:a14="http://schemas.microsoft.com/office/drawing/2010/main">
                  <a:solidFill>
                    <a:srgbClr val="FFFFFF"/>
                  </a:solidFill>
                </a14:hiddenFill>
              </a:ext>
            </a:extLst>
          </p:spPr>
        </p:pic>
        <p:pic>
          <p:nvPicPr>
            <p:cNvPr id="8" name="Picture 6" descr="http://t2.gstatic.com/images?q=tbn:ANd9GcQQ3yXdPO3dAR9j6nQ1HnPM5FqXsdIYj2mwu72J9RUKc-h17uppbA&amp;t=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8255" y="3461579"/>
              <a:ext cx="2843455" cy="1953617"/>
            </a:xfrm>
            <a:prstGeom prst="rect">
              <a:avLst/>
            </a:prstGeom>
            <a:ln w="76200" cap="sq">
              <a:solidFill>
                <a:srgbClr val="000000"/>
              </a:solidFill>
              <a:prstDash val="solid"/>
              <a:miter lim="800000"/>
            </a:ln>
            <a:effectLst/>
            <a:extLst>
              <a:ext uri="{909E8E84-426E-40dd-AFC4-6F175D3DCCD1}">
                <a14:hiddenFill xmlns:a14="http://schemas.microsoft.com/office/drawing/2010/main">
                  <a:solidFill>
                    <a:srgbClr val="FFFFFF"/>
                  </a:solidFill>
                </a14:hiddenFill>
              </a:ext>
            </a:extLst>
          </p:spPr>
        </p:pic>
        <p:pic>
          <p:nvPicPr>
            <p:cNvPr id="9" name="Picture 8" descr="ランプとインターコーナー.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32457" y="1474785"/>
              <a:ext cx="2631809" cy="3932180"/>
            </a:xfrm>
            <a:prstGeom prst="rect">
              <a:avLst/>
            </a:prstGeom>
            <a:ln w="76200" cap="sq">
              <a:solidFill>
                <a:srgbClr val="000000"/>
              </a:solidFill>
              <a:prstDash val="solid"/>
              <a:miter lim="800000"/>
            </a:ln>
            <a:effectLst/>
            <a:extLst>
              <a:ext uri="{909E8E84-426E-40dd-AFC4-6F175D3DCCD1}">
                <a14:hiddenFill xmlns:a14="http://schemas.microsoft.com/office/drawing/2010/main">
                  <a:solidFill>
                    <a:srgbClr val="FFFFFF"/>
                  </a:solidFill>
                </a14:hiddenFill>
              </a:ext>
            </a:extLst>
          </p:spPr>
        </p:pic>
      </p:grpSp>
      <p:sp>
        <p:nvSpPr>
          <p:cNvPr id="10" name="テキスト ボックス 9"/>
          <p:cNvSpPr txBox="1"/>
          <p:nvPr/>
        </p:nvSpPr>
        <p:spPr>
          <a:xfrm>
            <a:off x="240368" y="1498348"/>
            <a:ext cx="8624257" cy="584776"/>
          </a:xfrm>
          <a:prstGeom prst="rect">
            <a:avLst/>
          </a:prstGeom>
          <a:noFill/>
          <a:ln w="139700" cap="flat" cmpd="sng" algn="ctr">
            <a:solidFill>
              <a:schemeClr val="tx1"/>
            </a:solidFill>
            <a:prstDash val="sysDash"/>
            <a:miter lim="800000"/>
            <a:headEnd type="none" w="med" len="med"/>
            <a:tailEnd type="none" w="med" len="med"/>
          </a:ln>
        </p:spPr>
        <p:txBody>
          <a:bodyPr wrap="square" rtlCol="0">
            <a:spAutoFit/>
          </a:bodyPr>
          <a:lstStyle/>
          <a:p>
            <a:r>
              <a:rPr kumimoji="1" lang="ja-JP" altLang="en-US" sz="3200" dirty="0" smtClean="0"/>
              <a:t>消費者に影響を与える様々な店舗内刺激</a:t>
            </a:r>
            <a:r>
              <a:rPr lang="ja-JP" altLang="en-US" sz="3200" dirty="0" smtClean="0"/>
              <a:t>・・・</a:t>
            </a:r>
            <a:endParaRPr lang="en-US" altLang="ja-JP" sz="3200" dirty="0" smtClean="0"/>
          </a:p>
        </p:txBody>
      </p:sp>
      <p:sp>
        <p:nvSpPr>
          <p:cNvPr id="12" name="スライド番号プレースホルダ 11"/>
          <p:cNvSpPr>
            <a:spLocks noGrp="1"/>
          </p:cNvSpPr>
          <p:nvPr>
            <p:ph type="sldNum" sz="quarter" idx="12"/>
          </p:nvPr>
        </p:nvSpPr>
        <p:spPr/>
        <p:txBody>
          <a:bodyPr/>
          <a:lstStyle/>
          <a:p>
            <a:fld id="{E7B2787F-353C-6947-A75E-F4EFD4C27BD0}" type="slidenum">
              <a:rPr lang="ja-JP" altLang="en-US" smtClean="0"/>
              <a:pPr/>
              <a:t>3</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extLst>
              <p:ext uri="{D42A27DB-BD31-4B8C-83A1-F6EECF244321}">
                <p14:modId xmlns:p14="http://schemas.microsoft.com/office/powerpoint/2010/main" val="784447284"/>
              </p:ext>
            </p:extLst>
          </p:nvPr>
        </p:nvGraphicFramePr>
        <p:xfrm>
          <a:off x="258603" y="1250869"/>
          <a:ext cx="8597167" cy="3981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テキスト ボックス 7"/>
          <p:cNvSpPr txBox="1"/>
          <p:nvPr/>
        </p:nvSpPr>
        <p:spPr>
          <a:xfrm>
            <a:off x="408985" y="363255"/>
            <a:ext cx="5790054" cy="769441"/>
          </a:xfrm>
          <a:prstGeom prst="rect">
            <a:avLst/>
          </a:prstGeom>
          <a:noFill/>
        </p:spPr>
        <p:txBody>
          <a:bodyPr wrap="square" rtlCol="0">
            <a:spAutoFit/>
          </a:bodyPr>
          <a:lstStyle/>
          <a:p>
            <a:r>
              <a:rPr lang="ja-JP" altLang="en-US" sz="4400" dirty="0" smtClean="0"/>
              <a:t>小売店舗環境</a:t>
            </a:r>
            <a:r>
              <a:rPr kumimoji="1" lang="ja-JP" altLang="en-US" sz="4400" dirty="0" smtClean="0"/>
              <a:t>構成要因</a:t>
            </a:r>
            <a:endParaRPr kumimoji="1" lang="ja-JP" altLang="en-US" sz="4400" dirty="0"/>
          </a:p>
        </p:txBody>
      </p:sp>
      <p:sp>
        <p:nvSpPr>
          <p:cNvPr id="9" name="テキスト ボックス 8"/>
          <p:cNvSpPr txBox="1"/>
          <p:nvPr/>
        </p:nvSpPr>
        <p:spPr>
          <a:xfrm>
            <a:off x="5982797" y="406783"/>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10" name="テキスト ボックス 9"/>
          <p:cNvSpPr txBox="1"/>
          <p:nvPr/>
        </p:nvSpPr>
        <p:spPr>
          <a:xfrm>
            <a:off x="424472" y="5349484"/>
            <a:ext cx="8289097" cy="1292662"/>
          </a:xfrm>
          <a:prstGeom prst="rect">
            <a:avLst/>
          </a:prstGeom>
          <a:noFill/>
          <a:ln w="139700" cap="flat" cmpd="sng" algn="ctr">
            <a:solidFill>
              <a:srgbClr val="0012C0"/>
            </a:solidFill>
            <a:prstDash val="solid"/>
            <a:round/>
            <a:headEnd type="none" w="med" len="med"/>
            <a:tailEnd type="none" w="med" len="med"/>
          </a:ln>
        </p:spPr>
        <p:txBody>
          <a:bodyPr wrap="square" rtlCol="0">
            <a:spAutoFit/>
          </a:bodyPr>
          <a:lstStyle/>
          <a:p>
            <a:r>
              <a:rPr kumimoji="1" lang="ja-JP" altLang="en-US" sz="2000" b="1" dirty="0" smtClean="0"/>
              <a:t>デザイン要因（レイアウト、陳列など）が店舗に対する</a:t>
            </a:r>
            <a:r>
              <a:rPr kumimoji="1" lang="ja-JP" altLang="en-US" sz="2000" b="1" u="sng" dirty="0" smtClean="0"/>
              <a:t>愛顧意図</a:t>
            </a:r>
            <a:r>
              <a:rPr kumimoji="1" lang="ja-JP" altLang="en-US" sz="2000" b="1" dirty="0" smtClean="0"/>
              <a:t>に強い影響を与えるため、小売業者はレイアウトや商品陳列といいう店舗デザイン要因に対し今まで以上に注意を払うべきである。</a:t>
            </a:r>
            <a:endParaRPr kumimoji="1" lang="en-US" altLang="ja-JP" sz="2000" b="1" dirty="0" smtClean="0"/>
          </a:p>
          <a:p>
            <a:pPr algn="r"/>
            <a:r>
              <a:rPr lang="ja-JP" altLang="en-US" dirty="0" smtClean="0"/>
              <a:t>（</a:t>
            </a:r>
            <a:r>
              <a:rPr lang="en-US" altLang="ja-JP" dirty="0" smtClean="0"/>
              <a:t>Baker 2002 </a:t>
            </a:r>
            <a:r>
              <a:rPr lang="ja-JP" altLang="en-US" dirty="0" smtClean="0"/>
              <a:t>より作成）</a:t>
            </a:r>
            <a:endParaRPr kumimoji="1" lang="ja-JP" altLang="en-US" dirty="0"/>
          </a:p>
        </p:txBody>
      </p:sp>
      <p:sp>
        <p:nvSpPr>
          <p:cNvPr id="6" name="テキスト ボックス 5"/>
          <p:cNvSpPr txBox="1"/>
          <p:nvPr/>
        </p:nvSpPr>
        <p:spPr>
          <a:xfrm>
            <a:off x="6639474" y="4978366"/>
            <a:ext cx="2259115" cy="369332"/>
          </a:xfrm>
          <a:prstGeom prst="rect">
            <a:avLst/>
          </a:prstGeom>
          <a:noFill/>
        </p:spPr>
        <p:txBody>
          <a:bodyPr wrap="none" rtlCol="0">
            <a:spAutoFit/>
          </a:bodyPr>
          <a:lstStyle/>
          <a:p>
            <a:r>
              <a:rPr kumimoji="1" lang="en-US" altLang="ja-JP" dirty="0" smtClean="0"/>
              <a:t>(Baker 1986</a:t>
            </a:r>
            <a:r>
              <a:rPr lang="en-US" altLang="ja-JP" dirty="0" smtClean="0"/>
              <a:t> </a:t>
            </a:r>
            <a:r>
              <a:rPr lang="ja-JP" altLang="en-US" dirty="0" smtClean="0"/>
              <a:t>より作成</a:t>
            </a:r>
            <a:r>
              <a:rPr kumimoji="1" lang="en-US" altLang="ja-JP" dirty="0" smtClean="0"/>
              <a:t>)</a:t>
            </a:r>
          </a:p>
        </p:txBody>
      </p:sp>
      <p:sp>
        <p:nvSpPr>
          <p:cNvPr id="20" name="台形 19"/>
          <p:cNvSpPr/>
          <p:nvPr/>
        </p:nvSpPr>
        <p:spPr>
          <a:xfrm>
            <a:off x="609493" y="3139908"/>
            <a:ext cx="1646222" cy="285955"/>
          </a:xfrm>
          <a:prstGeom prst="trapezoid">
            <a:avLst/>
          </a:prstGeom>
          <a:solidFill>
            <a:schemeClr val="accent3"/>
          </a:solid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709747" y="3427086"/>
            <a:ext cx="1429005" cy="568196"/>
          </a:xfrm>
          <a:prstGeom prst="rect">
            <a:avLst/>
          </a:prstGeom>
          <a:solidFill>
            <a:srgbClr val="3366FF"/>
          </a:solidFill>
          <a:ln>
            <a:solidFill>
              <a:srgbClr val="3366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 name="フローチャート: 論理積ゲート 21"/>
          <p:cNvSpPr/>
          <p:nvPr/>
        </p:nvSpPr>
        <p:spPr>
          <a:xfrm>
            <a:off x="1604064" y="3727895"/>
            <a:ext cx="284054" cy="250675"/>
          </a:xfrm>
          <a:prstGeom prst="flowChartDelay">
            <a:avLst/>
          </a:prstGeom>
          <a:solidFill>
            <a:schemeClr val="tx1"/>
          </a:solidFill>
          <a:ln>
            <a:solidFill>
              <a:schemeClr val="tx1"/>
            </a:solidFill>
          </a:ln>
          <a:scene3d>
            <a:camera prst="orthographicFront">
              <a:rot lat="0" lon="0" rev="540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フリーフォーム 10"/>
          <p:cNvSpPr/>
          <p:nvPr/>
        </p:nvSpPr>
        <p:spPr>
          <a:xfrm>
            <a:off x="3314531" y="2540286"/>
            <a:ext cx="5606822" cy="2447349"/>
          </a:xfrm>
          <a:custGeom>
            <a:avLst/>
            <a:gdLst>
              <a:gd name="connsiteX0" fmla="*/ 0 w 5606822"/>
              <a:gd name="connsiteY0" fmla="*/ 0 h 2447349"/>
              <a:gd name="connsiteX1" fmla="*/ 2555596 w 5606822"/>
              <a:gd name="connsiteY1" fmla="*/ 15490 h 2447349"/>
              <a:gd name="connsiteX2" fmla="*/ 2555596 w 5606822"/>
              <a:gd name="connsiteY2" fmla="*/ 743499 h 2447349"/>
              <a:gd name="connsiteX3" fmla="*/ 2555596 w 5606822"/>
              <a:gd name="connsiteY3" fmla="*/ 743499 h 2447349"/>
              <a:gd name="connsiteX4" fmla="*/ 5606822 w 5606822"/>
              <a:gd name="connsiteY4" fmla="*/ 743499 h 2447349"/>
              <a:gd name="connsiteX5" fmla="*/ 5606822 w 5606822"/>
              <a:gd name="connsiteY5" fmla="*/ 2447349 h 2447349"/>
              <a:gd name="connsiteX6" fmla="*/ 2772434 w 5606822"/>
              <a:gd name="connsiteY6" fmla="*/ 2447349 h 2447349"/>
              <a:gd name="connsiteX7" fmla="*/ 2772434 w 5606822"/>
              <a:gd name="connsiteY7" fmla="*/ 1316612 h 2447349"/>
              <a:gd name="connsiteX8" fmla="*/ 0 w 5606822"/>
              <a:gd name="connsiteY8" fmla="*/ 1301122 h 2447349"/>
              <a:gd name="connsiteX9" fmla="*/ 0 w 5606822"/>
              <a:gd name="connsiteY9" fmla="*/ 0 h 2447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06822" h="2447349">
                <a:moveTo>
                  <a:pt x="0" y="0"/>
                </a:moveTo>
                <a:lnTo>
                  <a:pt x="2555596" y="15490"/>
                </a:lnTo>
                <a:lnTo>
                  <a:pt x="2555596" y="743499"/>
                </a:lnTo>
                <a:lnTo>
                  <a:pt x="2555596" y="743499"/>
                </a:lnTo>
                <a:lnTo>
                  <a:pt x="5606822" y="743499"/>
                </a:lnTo>
                <a:lnTo>
                  <a:pt x="5606822" y="2447349"/>
                </a:lnTo>
                <a:lnTo>
                  <a:pt x="2772434" y="2447349"/>
                </a:lnTo>
                <a:lnTo>
                  <a:pt x="2772434" y="1316612"/>
                </a:lnTo>
                <a:lnTo>
                  <a:pt x="0" y="1301122"/>
                </a:lnTo>
                <a:lnTo>
                  <a:pt x="0" y="0"/>
                </a:lnTo>
                <a:close/>
              </a:path>
            </a:pathLst>
          </a:custGeom>
          <a:noFill/>
          <a:ln w="190500">
            <a:solidFill>
              <a:schemeClr val="accent2"/>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 name="スライド番号プレースホルダ 12"/>
          <p:cNvSpPr>
            <a:spLocks noGrp="1"/>
          </p:cNvSpPr>
          <p:nvPr>
            <p:ph type="sldNum" sz="quarter" idx="12"/>
          </p:nvPr>
        </p:nvSpPr>
        <p:spPr/>
        <p:txBody>
          <a:bodyPr/>
          <a:lstStyle/>
          <a:p>
            <a:fld id="{E7B2787F-353C-6947-A75E-F4EFD4C27BD0}" type="slidenum">
              <a:rPr lang="ja-JP" altLang="en-US" smtClean="0"/>
              <a:pPr/>
              <a:t>4</a:t>
            </a:fld>
            <a:endParaRPr lang="ja-JP" altLang="en-US"/>
          </a:p>
        </p:txBody>
      </p:sp>
    </p:spTree>
    <p:extLst>
      <p:ext uri="{BB962C8B-B14F-4D97-AF65-F5344CB8AC3E}">
        <p14:creationId xmlns:p14="http://schemas.microsoft.com/office/powerpoint/2010/main" val="30548369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9"/>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descr="eye.gif"/>
          <p:cNvPicPr>
            <a:picLocks noChangeAspect="1"/>
          </p:cNvPicPr>
          <p:nvPr/>
        </p:nvPicPr>
        <p:blipFill>
          <a:blip r:embed="rId3"/>
          <a:stretch>
            <a:fillRect/>
          </a:stretch>
        </p:blipFill>
        <p:spPr>
          <a:xfrm>
            <a:off x="6203982" y="4955038"/>
            <a:ext cx="2401041" cy="1800781"/>
          </a:xfrm>
          <a:prstGeom prst="rect">
            <a:avLst/>
          </a:prstGeom>
        </p:spPr>
      </p:pic>
      <p:sp>
        <p:nvSpPr>
          <p:cNvPr id="2" name="タイトル 1"/>
          <p:cNvSpPr>
            <a:spLocks noGrp="1"/>
          </p:cNvSpPr>
          <p:nvPr>
            <p:ph type="title"/>
          </p:nvPr>
        </p:nvSpPr>
        <p:spPr/>
        <p:txBody>
          <a:bodyPr/>
          <a:lstStyle/>
          <a:p>
            <a:pPr algn="l"/>
            <a:r>
              <a:rPr lang="ja-JP" altLang="en-US" dirty="0" smtClean="0"/>
              <a:t>テーマ別売り場への注目</a:t>
            </a:r>
            <a:endParaRPr lang="ja-JP" altLang="en-US" dirty="0"/>
          </a:p>
        </p:txBody>
      </p:sp>
      <p:sp>
        <p:nvSpPr>
          <p:cNvPr id="4" name="テキスト ボックス 3"/>
          <p:cNvSpPr txBox="1"/>
          <p:nvPr/>
        </p:nvSpPr>
        <p:spPr>
          <a:xfrm>
            <a:off x="6234959"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8" name="テキスト ボックス 7"/>
          <p:cNvSpPr txBox="1"/>
          <p:nvPr/>
        </p:nvSpPr>
        <p:spPr>
          <a:xfrm>
            <a:off x="410735" y="1586914"/>
            <a:ext cx="2392676" cy="2236408"/>
          </a:xfrm>
          <a:prstGeom prst="rect">
            <a:avLst/>
          </a:prstGeom>
          <a:noFill/>
          <a:ln w="190500">
            <a:solidFill>
              <a:schemeClr val="tx1"/>
            </a:solidFill>
            <a:prstDash val="sysDash"/>
            <a:miter lim="800000"/>
          </a:ln>
        </p:spPr>
        <p:txBody>
          <a:bodyPr wrap="square" rtlCol="0" anchor="ctr">
            <a:spAutoFit/>
          </a:bodyPr>
          <a:lstStyle/>
          <a:p>
            <a:endParaRPr lang="en-US" altLang="ja-JP" sz="2000" dirty="0" smtClean="0"/>
          </a:p>
          <a:p>
            <a:r>
              <a:rPr lang="ja-JP" altLang="en-US" sz="2000" b="1" dirty="0" smtClean="0"/>
              <a:t>消費者の買い物がブランドやカテゴリーから生活シーン重視へ変わっている。</a:t>
            </a:r>
            <a:endParaRPr lang="en-US" altLang="ja-JP" sz="2000" b="1" dirty="0" smtClean="0"/>
          </a:p>
          <a:p>
            <a:pPr algn="r"/>
            <a:r>
              <a:rPr lang="ja-JP" altLang="en-US" dirty="0" smtClean="0"/>
              <a:t>（日経</a:t>
            </a:r>
            <a:r>
              <a:rPr lang="en-US" altLang="ja-JP" dirty="0" smtClean="0"/>
              <a:t>M</a:t>
            </a:r>
            <a:r>
              <a:rPr lang="ja-JP" altLang="en-US" dirty="0" smtClean="0"/>
              <a:t>Ｊ</a:t>
            </a:r>
            <a:r>
              <a:rPr lang="en-US" altLang="ja-JP" dirty="0" smtClean="0"/>
              <a:t> 2012/6/20</a:t>
            </a:r>
            <a:r>
              <a:rPr lang="ja-JP" altLang="en-US" dirty="0" smtClean="0"/>
              <a:t>）</a:t>
            </a:r>
            <a:endParaRPr lang="en-US" altLang="ja-JP" dirty="0" smtClean="0"/>
          </a:p>
          <a:p>
            <a:pPr algn="r"/>
            <a:endParaRPr lang="en-US" altLang="ja-JP" dirty="0" smtClean="0"/>
          </a:p>
        </p:txBody>
      </p:sp>
      <p:sp>
        <p:nvSpPr>
          <p:cNvPr id="9" name="テキスト ボックス 8"/>
          <p:cNvSpPr txBox="1"/>
          <p:nvPr/>
        </p:nvSpPr>
        <p:spPr>
          <a:xfrm>
            <a:off x="3165119" y="1586913"/>
            <a:ext cx="2392676" cy="2236408"/>
          </a:xfrm>
          <a:prstGeom prst="rect">
            <a:avLst/>
          </a:prstGeom>
          <a:noFill/>
          <a:ln w="190500">
            <a:solidFill>
              <a:schemeClr val="tx1"/>
            </a:solidFill>
            <a:prstDash val="sysDash"/>
            <a:miter lim="800000"/>
          </a:ln>
        </p:spPr>
        <p:txBody>
          <a:bodyPr wrap="square" rtlCol="0" anchor="ctr">
            <a:spAutoFit/>
          </a:bodyPr>
          <a:lstStyle/>
          <a:p>
            <a:endParaRPr lang="en-US" altLang="ja-JP" sz="2000" dirty="0" smtClean="0"/>
          </a:p>
          <a:p>
            <a:r>
              <a:rPr lang="ja-JP" altLang="en-US" sz="2000" b="1" dirty="0" smtClean="0"/>
              <a:t>ブランドで服を選ぶより、テーマや感性で選ぶ傾向が強まっている。</a:t>
            </a:r>
            <a:endParaRPr lang="en-US" altLang="ja-JP" sz="2000" b="1" dirty="0" smtClean="0"/>
          </a:p>
          <a:p>
            <a:pPr algn="r"/>
            <a:r>
              <a:rPr lang="ja-JP" altLang="en-US" dirty="0" smtClean="0"/>
              <a:t>（日経</a:t>
            </a:r>
            <a:r>
              <a:rPr lang="en-US" altLang="ja-JP" dirty="0" smtClean="0"/>
              <a:t>M</a:t>
            </a:r>
            <a:r>
              <a:rPr lang="ja-JP" altLang="en-US" dirty="0" smtClean="0"/>
              <a:t>Ｊ</a:t>
            </a:r>
            <a:r>
              <a:rPr lang="en-US" altLang="ja-JP" dirty="0" smtClean="0"/>
              <a:t> 2012/8/20</a:t>
            </a:r>
            <a:r>
              <a:rPr lang="ja-JP" altLang="en-US" dirty="0" smtClean="0"/>
              <a:t>）</a:t>
            </a:r>
            <a:endParaRPr lang="en-US" altLang="ja-JP" dirty="0" smtClean="0"/>
          </a:p>
          <a:p>
            <a:pPr algn="r"/>
            <a:endParaRPr lang="en-US" altLang="ja-JP" dirty="0" smtClean="0"/>
          </a:p>
        </p:txBody>
      </p:sp>
      <p:sp>
        <p:nvSpPr>
          <p:cNvPr id="10" name="テキスト ボックス 9"/>
          <p:cNvSpPr txBox="1"/>
          <p:nvPr/>
        </p:nvSpPr>
        <p:spPr>
          <a:xfrm>
            <a:off x="5934990" y="1551210"/>
            <a:ext cx="2831482" cy="2287601"/>
          </a:xfrm>
          <a:prstGeom prst="rect">
            <a:avLst/>
          </a:prstGeom>
          <a:noFill/>
          <a:ln w="190500">
            <a:solidFill>
              <a:schemeClr val="tx1"/>
            </a:solidFill>
            <a:prstDash val="sysDash"/>
            <a:miter lim="800000"/>
          </a:ln>
        </p:spPr>
        <p:txBody>
          <a:bodyPr wrap="square" rtlCol="0" anchor="ctr">
            <a:spAutoFit/>
          </a:bodyPr>
          <a:lstStyle/>
          <a:p>
            <a:r>
              <a:rPr lang="ja-JP" altLang="en-US" sz="2000" b="1" dirty="0" smtClean="0"/>
              <a:t>「ストレス社会に負けない」といったテーマ別の売り場編集で新しい提案をし続けなければ生き残れないようになってきている。</a:t>
            </a:r>
            <a:endParaRPr lang="en-US" altLang="ja-JP" sz="2000" b="1" dirty="0" smtClean="0"/>
          </a:p>
          <a:p>
            <a:pPr algn="r"/>
            <a:r>
              <a:rPr lang="ja-JP" altLang="en-US" dirty="0" smtClean="0"/>
              <a:t>（日経</a:t>
            </a:r>
            <a:r>
              <a:rPr lang="en-US" altLang="ja-JP" dirty="0" smtClean="0"/>
              <a:t>M</a:t>
            </a:r>
            <a:r>
              <a:rPr lang="ja-JP" altLang="en-US" dirty="0" smtClean="0"/>
              <a:t>Ｊ</a:t>
            </a:r>
            <a:r>
              <a:rPr lang="en-US" altLang="ja-JP" dirty="0" smtClean="0"/>
              <a:t> 2011/12/14</a:t>
            </a:r>
            <a:r>
              <a:rPr lang="ja-JP" altLang="en-US" dirty="0" smtClean="0"/>
              <a:t>）</a:t>
            </a:r>
            <a:endParaRPr lang="en-US" altLang="ja-JP" dirty="0" smtClean="0"/>
          </a:p>
        </p:txBody>
      </p:sp>
      <p:sp>
        <p:nvSpPr>
          <p:cNvPr id="11" name="テキスト ボックス 10"/>
          <p:cNvSpPr txBox="1"/>
          <p:nvPr/>
        </p:nvSpPr>
        <p:spPr>
          <a:xfrm>
            <a:off x="2307780" y="4213149"/>
            <a:ext cx="6489668" cy="1077218"/>
          </a:xfrm>
          <a:prstGeom prst="rect">
            <a:avLst/>
          </a:prstGeom>
          <a:noFill/>
        </p:spPr>
        <p:txBody>
          <a:bodyPr wrap="square" rtlCol="0">
            <a:spAutoFit/>
          </a:bodyPr>
          <a:lstStyle/>
          <a:p>
            <a:r>
              <a:rPr kumimoji="1" lang="ja-JP" altLang="en-US" sz="3200" b="1" u="sng" dirty="0" smtClean="0"/>
              <a:t>ブランド、製品カテゴリー</a:t>
            </a:r>
            <a:r>
              <a:rPr kumimoji="1" lang="ja-JP" altLang="en-US" sz="2400" dirty="0" smtClean="0"/>
              <a:t>重視から</a:t>
            </a:r>
            <a:endParaRPr kumimoji="1" lang="en-US" altLang="ja-JP" sz="2400" dirty="0" smtClean="0"/>
          </a:p>
          <a:p>
            <a:pPr algn="r"/>
            <a:r>
              <a:rPr kumimoji="1" lang="ja-JP" altLang="en-US" sz="3200" b="1" u="sng" dirty="0" smtClean="0"/>
              <a:t>テーマ、シーン</a:t>
            </a:r>
            <a:r>
              <a:rPr kumimoji="1" lang="ja-JP" altLang="en-US" sz="2400" dirty="0" smtClean="0"/>
              <a:t>重視へ</a:t>
            </a:r>
            <a:endParaRPr kumimoji="1" lang="ja-JP" altLang="en-US" sz="2400" dirty="0"/>
          </a:p>
        </p:txBody>
      </p:sp>
      <p:sp>
        <p:nvSpPr>
          <p:cNvPr id="12" name="右矢印 11"/>
          <p:cNvSpPr/>
          <p:nvPr/>
        </p:nvSpPr>
        <p:spPr>
          <a:xfrm>
            <a:off x="395248" y="4275116"/>
            <a:ext cx="1819604" cy="882904"/>
          </a:xfrm>
          <a:prstGeom prst="rightArrow">
            <a:avLst/>
          </a:prstGeom>
          <a:solidFill>
            <a:schemeClr val="accent4"/>
          </a:solidFill>
          <a:ln w="7620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696985" y="5368570"/>
            <a:ext cx="7768645" cy="1040400"/>
          </a:xfrm>
          <a:prstGeom prst="rect">
            <a:avLst/>
          </a:prstGeom>
          <a:noFill/>
          <a:ln w="190500">
            <a:solidFill>
              <a:schemeClr val="accent4"/>
            </a:solidFill>
            <a:miter lim="800000"/>
          </a:ln>
        </p:spPr>
        <p:txBody>
          <a:bodyPr wrap="square" numCol="1" rtlCol="0" anchor="ctr">
            <a:spAutoFit/>
          </a:bodyPr>
          <a:lstStyle/>
          <a:p>
            <a:r>
              <a:rPr kumimoji="1" lang="en-US" altLang="ja-JP" sz="4400" b="1" dirty="0" smtClean="0"/>
              <a:t>  </a:t>
            </a:r>
            <a:r>
              <a:rPr kumimoji="1" lang="ja-JP" altLang="en-US" sz="4400" b="1" dirty="0" smtClean="0"/>
              <a:t>テーマ別売り場に注目</a:t>
            </a:r>
            <a:endParaRPr lang="en-US" altLang="ja-JP" sz="1100" b="1" dirty="0" smtClean="0"/>
          </a:p>
        </p:txBody>
      </p:sp>
      <p:sp>
        <p:nvSpPr>
          <p:cNvPr id="16" name="スライド番号プレースホルダ 15"/>
          <p:cNvSpPr>
            <a:spLocks noGrp="1"/>
          </p:cNvSpPr>
          <p:nvPr>
            <p:ph type="sldNum" sz="quarter" idx="12"/>
          </p:nvPr>
        </p:nvSpPr>
        <p:spPr/>
        <p:txBody>
          <a:bodyPr/>
          <a:lstStyle/>
          <a:p>
            <a:fld id="{E7B2787F-353C-6947-A75E-F4EFD4C27BD0}" type="slidenum">
              <a:rPr lang="ja-JP" altLang="en-US" smtClean="0"/>
              <a:pPr/>
              <a:t>5</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4"/>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joshiphoto_jirei.png"/>
          <p:cNvPicPr>
            <a:picLocks noChangeAspect="1"/>
          </p:cNvPicPr>
          <p:nvPr/>
        </p:nvPicPr>
        <p:blipFill>
          <a:blip r:embed="rId3"/>
          <a:stretch>
            <a:fillRect/>
          </a:stretch>
        </p:blipFill>
        <p:spPr>
          <a:xfrm>
            <a:off x="457200" y="1357153"/>
            <a:ext cx="3662731" cy="2527141"/>
          </a:xfrm>
          <a:prstGeom prst="rect">
            <a:avLst/>
          </a:prstGeom>
        </p:spPr>
      </p:pic>
      <p:sp>
        <p:nvSpPr>
          <p:cNvPr id="2" name="タイトル 1"/>
          <p:cNvSpPr>
            <a:spLocks noGrp="1"/>
          </p:cNvSpPr>
          <p:nvPr>
            <p:ph type="title"/>
          </p:nvPr>
        </p:nvSpPr>
        <p:spPr/>
        <p:txBody>
          <a:bodyPr/>
          <a:lstStyle/>
          <a:p>
            <a:pPr algn="l"/>
            <a:r>
              <a:rPr lang="ja-JP" altLang="en-US" dirty="0" smtClean="0"/>
              <a:t>事例</a:t>
            </a:r>
            <a:endParaRPr lang="ja-JP" altLang="en-US" dirty="0"/>
          </a:p>
        </p:txBody>
      </p:sp>
      <p:sp>
        <p:nvSpPr>
          <p:cNvPr id="3" name="テキスト ボックス 2"/>
          <p:cNvSpPr txBox="1"/>
          <p:nvPr/>
        </p:nvSpPr>
        <p:spPr>
          <a:xfrm>
            <a:off x="1542095"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pic>
        <p:nvPicPr>
          <p:cNvPr id="4" name="図 3" descr="camera_jirei.png"/>
          <p:cNvPicPr>
            <a:picLocks noChangeAspect="1"/>
          </p:cNvPicPr>
          <p:nvPr/>
        </p:nvPicPr>
        <p:blipFill>
          <a:blip r:embed="rId4"/>
          <a:stretch>
            <a:fillRect/>
          </a:stretch>
        </p:blipFill>
        <p:spPr>
          <a:xfrm>
            <a:off x="457200" y="3775865"/>
            <a:ext cx="4328729" cy="2913166"/>
          </a:xfrm>
          <a:prstGeom prst="rect">
            <a:avLst/>
          </a:prstGeom>
        </p:spPr>
      </p:pic>
      <p:pic>
        <p:nvPicPr>
          <p:cNvPr id="6" name="図 5" descr="shinchintaisha_jirei.png"/>
          <p:cNvPicPr>
            <a:picLocks noChangeAspect="1"/>
          </p:cNvPicPr>
          <p:nvPr/>
        </p:nvPicPr>
        <p:blipFill>
          <a:blip r:embed="rId5"/>
          <a:stretch>
            <a:fillRect/>
          </a:stretch>
        </p:blipFill>
        <p:spPr>
          <a:xfrm>
            <a:off x="4785928" y="3760374"/>
            <a:ext cx="3900872" cy="2944886"/>
          </a:xfrm>
          <a:prstGeom prst="rect">
            <a:avLst/>
          </a:prstGeom>
        </p:spPr>
      </p:pic>
      <p:pic>
        <p:nvPicPr>
          <p:cNvPr id="7" name="図 6" descr="rose_jirei.png"/>
          <p:cNvPicPr>
            <a:picLocks noChangeAspect="1"/>
          </p:cNvPicPr>
          <p:nvPr/>
        </p:nvPicPr>
        <p:blipFill>
          <a:blip r:embed="rId6"/>
          <a:stretch>
            <a:fillRect/>
          </a:stretch>
        </p:blipFill>
        <p:spPr>
          <a:xfrm>
            <a:off x="4073467" y="1495088"/>
            <a:ext cx="4613333" cy="2283733"/>
          </a:xfrm>
          <a:prstGeom prst="rect">
            <a:avLst/>
          </a:prstGeom>
        </p:spPr>
      </p:pic>
      <p:sp>
        <p:nvSpPr>
          <p:cNvPr id="8" name="正方形/長方形 7"/>
          <p:cNvSpPr/>
          <p:nvPr/>
        </p:nvSpPr>
        <p:spPr>
          <a:xfrm>
            <a:off x="457200" y="1372643"/>
            <a:ext cx="8229600" cy="5348107"/>
          </a:xfrm>
          <a:prstGeom prst="rect">
            <a:avLst/>
          </a:prstGeom>
          <a:noFill/>
          <a:ln w="82550">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スライド番号プレースホルダ 9"/>
          <p:cNvSpPr>
            <a:spLocks noGrp="1"/>
          </p:cNvSpPr>
          <p:nvPr>
            <p:ph type="sldNum" sz="quarter" idx="12"/>
          </p:nvPr>
        </p:nvSpPr>
        <p:spPr/>
        <p:txBody>
          <a:bodyPr/>
          <a:lstStyle/>
          <a:p>
            <a:fld id="{E7B2787F-353C-6947-A75E-F4EFD4C27BD0}" type="slidenum">
              <a:rPr lang="ja-JP" altLang="en-US" smtClean="0"/>
              <a:pPr/>
              <a:t>6</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テーマ別売り場</a:t>
            </a:r>
            <a:endParaRPr lang="ja-JP" altLang="en-US" dirty="0"/>
          </a:p>
        </p:txBody>
      </p:sp>
      <p:sp>
        <p:nvSpPr>
          <p:cNvPr id="3" name="テキスト ボックス 2"/>
          <p:cNvSpPr txBox="1"/>
          <p:nvPr/>
        </p:nvSpPr>
        <p:spPr>
          <a:xfrm>
            <a:off x="4035663"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4" name="テキスト ボックス 3"/>
          <p:cNvSpPr txBox="1"/>
          <p:nvPr/>
        </p:nvSpPr>
        <p:spPr>
          <a:xfrm>
            <a:off x="380667" y="2305539"/>
            <a:ext cx="8290645" cy="1200329"/>
          </a:xfrm>
          <a:prstGeom prst="rect">
            <a:avLst/>
          </a:prstGeom>
          <a:noFill/>
          <a:ln w="190500" cap="flat" cmpd="sng" algn="ctr">
            <a:solidFill>
              <a:schemeClr val="accent4"/>
            </a:solidFill>
            <a:prstDash val="solid"/>
            <a:miter lim="800000"/>
            <a:headEnd type="none" w="med" len="med"/>
            <a:tailEnd type="none" w="med" len="med"/>
          </a:ln>
        </p:spPr>
        <p:txBody>
          <a:bodyPr wrap="square" rtlCol="0">
            <a:spAutoFit/>
          </a:bodyPr>
          <a:lstStyle/>
          <a:p>
            <a:r>
              <a:rPr lang="ja-JP" altLang="en-US" sz="3600" b="1" dirty="0" smtClean="0"/>
              <a:t>商品軸ではなく、テーマを提示し、店舗、フロアの一角で展開される売り場</a:t>
            </a:r>
            <a:r>
              <a:rPr lang="ja-JP" altLang="en-US" sz="3600" dirty="0" smtClean="0"/>
              <a:t>。</a:t>
            </a:r>
            <a:endParaRPr kumimoji="1" lang="en-US" altLang="ja-JP" sz="3600" dirty="0" smtClean="0"/>
          </a:p>
        </p:txBody>
      </p:sp>
      <p:sp>
        <p:nvSpPr>
          <p:cNvPr id="7" name="テキスト ボックス 6"/>
          <p:cNvSpPr txBox="1"/>
          <p:nvPr/>
        </p:nvSpPr>
        <p:spPr>
          <a:xfrm>
            <a:off x="340755" y="1548957"/>
            <a:ext cx="5023731" cy="461665"/>
          </a:xfrm>
          <a:prstGeom prst="rect">
            <a:avLst/>
          </a:prstGeom>
          <a:noFill/>
        </p:spPr>
        <p:txBody>
          <a:bodyPr wrap="none" rtlCol="0">
            <a:spAutoFit/>
          </a:bodyPr>
          <a:lstStyle/>
          <a:p>
            <a:r>
              <a:rPr kumimoji="1" lang="ja-JP" altLang="en-US" sz="2400" b="1" dirty="0" smtClean="0"/>
              <a:t>本研究で想定するテーマ別売り場・・・</a:t>
            </a:r>
            <a:endParaRPr kumimoji="1" lang="ja-JP" altLang="en-US" sz="2400" b="1" dirty="0"/>
          </a:p>
        </p:txBody>
      </p:sp>
      <p:sp>
        <p:nvSpPr>
          <p:cNvPr id="9" name="スライド番号プレースホルダ 8"/>
          <p:cNvSpPr>
            <a:spLocks noGrp="1"/>
          </p:cNvSpPr>
          <p:nvPr>
            <p:ph type="sldNum" sz="quarter" idx="12"/>
          </p:nvPr>
        </p:nvSpPr>
        <p:spPr/>
        <p:txBody>
          <a:bodyPr/>
          <a:lstStyle/>
          <a:p>
            <a:fld id="{E7B2787F-353C-6947-A75E-F4EFD4C27BD0}" type="slidenum">
              <a:rPr lang="ja-JP" altLang="en-US" smtClean="0"/>
              <a:pPr/>
              <a:t>7</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ja-JP" altLang="en-US" dirty="0" smtClean="0"/>
              <a:t>問題意識</a:t>
            </a:r>
            <a:endParaRPr lang="ja-JP" altLang="en-US" dirty="0"/>
          </a:p>
        </p:txBody>
      </p:sp>
      <p:sp>
        <p:nvSpPr>
          <p:cNvPr id="3" name="テキスト ボックス 2"/>
          <p:cNvSpPr txBox="1"/>
          <p:nvPr/>
        </p:nvSpPr>
        <p:spPr>
          <a:xfrm>
            <a:off x="2672719"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sp>
        <p:nvSpPr>
          <p:cNvPr id="4" name="テキスト ボックス 3"/>
          <p:cNvSpPr txBox="1"/>
          <p:nvPr/>
        </p:nvSpPr>
        <p:spPr>
          <a:xfrm>
            <a:off x="565617" y="1669516"/>
            <a:ext cx="7984007" cy="4247317"/>
          </a:xfrm>
          <a:prstGeom prst="rect">
            <a:avLst/>
          </a:prstGeom>
          <a:noFill/>
          <a:ln w="317500" cap="flat" cmpd="thickThin">
            <a:solidFill>
              <a:schemeClr val="tx1"/>
            </a:solidFill>
            <a:round/>
          </a:ln>
        </p:spPr>
        <p:txBody>
          <a:bodyPr wrap="square" rtlCol="0" anchor="ctr">
            <a:spAutoFit/>
          </a:bodyPr>
          <a:lstStyle/>
          <a:p>
            <a:pPr algn="ctr"/>
            <a:endParaRPr kumimoji="1" lang="en-US" altLang="ja-JP" sz="5400" b="1" dirty="0" smtClean="0"/>
          </a:p>
          <a:p>
            <a:r>
              <a:rPr kumimoji="1" lang="en-US" altLang="ja-JP" sz="5400" b="1" dirty="0" smtClean="0"/>
              <a:t> </a:t>
            </a:r>
            <a:r>
              <a:rPr kumimoji="1" lang="ja-JP" altLang="en-US" sz="5400" b="1" dirty="0" smtClean="0"/>
              <a:t>テーマ別の売り場には</a:t>
            </a:r>
            <a:endParaRPr kumimoji="1" lang="en-US" altLang="ja-JP" sz="5400" b="1" dirty="0" smtClean="0"/>
          </a:p>
          <a:p>
            <a:r>
              <a:rPr kumimoji="1" lang="en-US" altLang="ja-JP" sz="5400" b="1" dirty="0" smtClean="0"/>
              <a:t> </a:t>
            </a:r>
            <a:r>
              <a:rPr kumimoji="1" lang="ja-JP" altLang="en-US" sz="5400" b="1" dirty="0" smtClean="0"/>
              <a:t>どのような効果が</a:t>
            </a:r>
            <a:endParaRPr kumimoji="1" lang="en-US" altLang="ja-JP" sz="5400" b="1" dirty="0" smtClean="0"/>
          </a:p>
          <a:p>
            <a:r>
              <a:rPr kumimoji="1" lang="en-US" altLang="ja-JP" sz="5400" b="1" dirty="0" smtClean="0"/>
              <a:t> </a:t>
            </a:r>
            <a:r>
              <a:rPr kumimoji="1" lang="ja-JP" altLang="en-US" sz="5400" b="1" dirty="0" smtClean="0"/>
              <a:t>あるのだろうか？</a:t>
            </a:r>
            <a:endParaRPr kumimoji="1" lang="en-US" altLang="ja-JP" sz="5400" b="1" dirty="0" smtClean="0"/>
          </a:p>
          <a:p>
            <a:pPr algn="ctr"/>
            <a:endParaRPr kumimoji="1" lang="en-US" altLang="ja-JP" sz="5400" b="1" dirty="0" smtClean="0"/>
          </a:p>
        </p:txBody>
      </p:sp>
      <p:grpSp>
        <p:nvGrpSpPr>
          <p:cNvPr id="5" name="図形グループ 4"/>
          <p:cNvGrpSpPr/>
          <p:nvPr/>
        </p:nvGrpSpPr>
        <p:grpSpPr>
          <a:xfrm>
            <a:off x="6660040" y="3748461"/>
            <a:ext cx="1995784" cy="2207311"/>
            <a:chOff x="6159500" y="3090863"/>
            <a:chExt cx="2527300" cy="3035300"/>
          </a:xfrm>
        </p:grpSpPr>
        <p:pic>
          <p:nvPicPr>
            <p:cNvPr id="6" name="図 5" descr="hyojo01_001think.wmf"/>
            <p:cNvPicPr>
              <a:picLocks noChangeAspect="1"/>
            </p:cNvPicPr>
            <p:nvPr/>
          </p:nvPicPr>
          <p:blipFill>
            <a:blip r:embed="rId2"/>
            <a:stretch>
              <a:fillRect/>
            </a:stretch>
          </p:blipFill>
          <p:spPr>
            <a:xfrm>
              <a:off x="6159500" y="3090863"/>
              <a:ext cx="2527300" cy="3035300"/>
            </a:xfrm>
            <a:prstGeom prst="rect">
              <a:avLst/>
            </a:prstGeom>
          </p:spPr>
        </p:pic>
        <p:pic>
          <p:nvPicPr>
            <p:cNvPr id="7" name="図 6" descr="gif02_02.gif"/>
            <p:cNvPicPr>
              <a:picLocks noChangeAspect="1"/>
            </p:cNvPicPr>
            <p:nvPr/>
          </p:nvPicPr>
          <p:blipFill>
            <a:blip r:embed="rId3"/>
            <a:stretch>
              <a:fillRect/>
            </a:stretch>
          </p:blipFill>
          <p:spPr>
            <a:xfrm>
              <a:off x="6416085" y="4836037"/>
              <a:ext cx="886856" cy="1161850"/>
            </a:xfrm>
            <a:prstGeom prst="rect">
              <a:avLst/>
            </a:prstGeom>
          </p:spPr>
        </p:pic>
      </p:grpSp>
      <p:sp>
        <p:nvSpPr>
          <p:cNvPr id="9" name="スライド番号プレースホルダ 8"/>
          <p:cNvSpPr>
            <a:spLocks noGrp="1"/>
          </p:cNvSpPr>
          <p:nvPr>
            <p:ph type="sldNum" sz="quarter" idx="12"/>
          </p:nvPr>
        </p:nvSpPr>
        <p:spPr/>
        <p:txBody>
          <a:bodyPr/>
          <a:lstStyle/>
          <a:p>
            <a:fld id="{E7B2787F-353C-6947-A75E-F4EFD4C27BD0}" type="slidenum">
              <a:rPr lang="ja-JP" altLang="en-US" smtClean="0"/>
              <a:pPr/>
              <a:t>8</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5000" fill="hold" grpId="0" nodeType="afterEffect">
                                  <p:stCondLst>
                                    <p:cond delay="0"/>
                                  </p:stCondLst>
                                  <p:childTnLst>
                                    <p:anim calcmode="discrete" valueType="str">
                                      <p:cBhvr>
                                        <p:cTn id="6" dur="500" fill="hold"/>
                                        <p:tgtEl>
                                          <p:spTgt spid="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41712" y="274638"/>
            <a:ext cx="8229600" cy="1143000"/>
          </a:xfrm>
        </p:spPr>
        <p:txBody>
          <a:bodyPr/>
          <a:lstStyle/>
          <a:p>
            <a:pPr algn="l"/>
            <a:r>
              <a:rPr lang="ja-JP" altLang="en-US" dirty="0" smtClean="0"/>
              <a:t>研究の流れ</a:t>
            </a:r>
            <a:endParaRPr lang="ja-JP" altLang="en-US" b="1" dirty="0"/>
          </a:p>
        </p:txBody>
      </p:sp>
      <p:sp>
        <p:nvSpPr>
          <p:cNvPr id="3" name="コンテンツ プレースホルダ 2"/>
          <p:cNvSpPr>
            <a:spLocks noGrp="1"/>
          </p:cNvSpPr>
          <p:nvPr>
            <p:ph idx="1"/>
          </p:nvPr>
        </p:nvSpPr>
        <p:spPr>
          <a:ln w="190500" cap="sq" cmpd="thinThick">
            <a:solidFill>
              <a:schemeClr val="tx1"/>
            </a:solidFill>
            <a:bevel/>
          </a:ln>
        </p:spPr>
        <p:txBody>
          <a:bodyPr>
            <a:normAutofit/>
          </a:bodyPr>
          <a:lstStyle/>
          <a:p>
            <a:pPr>
              <a:buNone/>
            </a:pPr>
            <a:endParaRPr lang="en-US" altLang="ja-JP" sz="2400" dirty="0" smtClean="0">
              <a:latin typeface="+mn-ea"/>
            </a:endParaRPr>
          </a:p>
          <a:p>
            <a:pPr>
              <a:buNone/>
            </a:pPr>
            <a:r>
              <a:rPr lang="ja-JP" altLang="en-US" sz="6000" dirty="0" smtClean="0">
                <a:latin typeface="+mn-ea"/>
              </a:rPr>
              <a:t>　　・</a:t>
            </a:r>
            <a:r>
              <a:rPr lang="ja-JP" altLang="en-US" sz="6000" dirty="0" smtClean="0"/>
              <a:t>問題意識</a:t>
            </a:r>
            <a:endParaRPr lang="en-US" altLang="ja-JP" sz="6000" dirty="0" smtClean="0"/>
          </a:p>
          <a:p>
            <a:pPr>
              <a:buNone/>
            </a:pPr>
            <a:r>
              <a:rPr lang="ja-JP" altLang="en-US" sz="6000" dirty="0" smtClean="0"/>
              <a:t>　　・</a:t>
            </a:r>
            <a:r>
              <a:rPr lang="ja-JP" altLang="en-US" sz="6000" b="1" dirty="0" smtClean="0"/>
              <a:t>研究目的</a:t>
            </a:r>
            <a:endParaRPr lang="en-US" altLang="ja-JP" sz="6000" b="1" dirty="0" smtClean="0"/>
          </a:p>
          <a:p>
            <a:pPr>
              <a:buNone/>
            </a:pPr>
            <a:r>
              <a:rPr lang="ja-JP" altLang="en-US" sz="6000" dirty="0" smtClean="0"/>
              <a:t>　　・仮説の導出</a:t>
            </a:r>
            <a:endParaRPr lang="ja-JP" altLang="en-US" sz="6000" dirty="0"/>
          </a:p>
        </p:txBody>
      </p:sp>
      <p:sp>
        <p:nvSpPr>
          <p:cNvPr id="4" name="テキスト ボックス 3"/>
          <p:cNvSpPr txBox="1"/>
          <p:nvPr/>
        </p:nvSpPr>
        <p:spPr>
          <a:xfrm>
            <a:off x="662464" y="2671555"/>
            <a:ext cx="1018227" cy="2092881"/>
          </a:xfrm>
          <a:prstGeom prst="rect">
            <a:avLst/>
          </a:prstGeom>
          <a:noFill/>
        </p:spPr>
        <p:txBody>
          <a:bodyPr wrap="none" rtlCol="0">
            <a:spAutoFit/>
          </a:bodyPr>
          <a:lstStyle/>
          <a:p>
            <a:r>
              <a:rPr kumimoji="1" lang="en-US" altLang="ja-JP" sz="13000" dirty="0" smtClean="0">
                <a:solidFill>
                  <a:schemeClr val="accent1"/>
                </a:solidFill>
              </a:rPr>
              <a:t>▶</a:t>
            </a:r>
            <a:endParaRPr kumimoji="1" lang="ja-JP" altLang="en-US" sz="13000" dirty="0">
              <a:solidFill>
                <a:schemeClr val="accent1"/>
              </a:solidFill>
            </a:endParaRPr>
          </a:p>
        </p:txBody>
      </p:sp>
      <p:sp>
        <p:nvSpPr>
          <p:cNvPr id="5" name="テキスト ボックス 4"/>
          <p:cNvSpPr txBox="1"/>
          <p:nvPr/>
        </p:nvSpPr>
        <p:spPr>
          <a:xfrm>
            <a:off x="3322776" y="441402"/>
            <a:ext cx="646331" cy="1200329"/>
          </a:xfrm>
          <a:prstGeom prst="rect">
            <a:avLst/>
          </a:prstGeom>
          <a:noFill/>
        </p:spPr>
        <p:txBody>
          <a:bodyPr wrap="none" rtlCol="0">
            <a:spAutoFit/>
          </a:bodyPr>
          <a:lstStyle/>
          <a:p>
            <a:r>
              <a:rPr lang="ja-JP" altLang="en-US" sz="7200" dirty="0" smtClean="0">
                <a:solidFill>
                  <a:schemeClr val="accent2"/>
                </a:solidFill>
              </a:rPr>
              <a:t>・</a:t>
            </a:r>
            <a:endParaRPr kumimoji="1" lang="ja-JP" altLang="en-US" sz="7200" dirty="0">
              <a:solidFill>
                <a:schemeClr val="accent2"/>
              </a:solidFill>
            </a:endParaRPr>
          </a:p>
        </p:txBody>
      </p:sp>
      <p:grpSp>
        <p:nvGrpSpPr>
          <p:cNvPr id="10" name="図形グループ 9"/>
          <p:cNvGrpSpPr/>
          <p:nvPr/>
        </p:nvGrpSpPr>
        <p:grpSpPr>
          <a:xfrm>
            <a:off x="5875447" y="3052763"/>
            <a:ext cx="2811353" cy="3073400"/>
            <a:chOff x="5875447" y="3052763"/>
            <a:chExt cx="2811353" cy="3073400"/>
          </a:xfrm>
        </p:grpSpPr>
        <p:pic>
          <p:nvPicPr>
            <p:cNvPr id="11" name="図 10" descr="hyojo01_003good.wmf"/>
            <p:cNvPicPr>
              <a:picLocks noChangeAspect="1"/>
            </p:cNvPicPr>
            <p:nvPr/>
          </p:nvPicPr>
          <p:blipFill>
            <a:blip r:embed="rId2"/>
            <a:stretch>
              <a:fillRect/>
            </a:stretch>
          </p:blipFill>
          <p:spPr>
            <a:xfrm>
              <a:off x="6159500" y="3052763"/>
              <a:ext cx="2527300" cy="3073400"/>
            </a:xfrm>
            <a:prstGeom prst="rect">
              <a:avLst/>
            </a:prstGeom>
          </p:spPr>
        </p:pic>
        <p:sp>
          <p:nvSpPr>
            <p:cNvPr id="12" name="星 4 11"/>
            <p:cNvSpPr/>
            <p:nvPr/>
          </p:nvSpPr>
          <p:spPr>
            <a:xfrm>
              <a:off x="5875447" y="3420427"/>
              <a:ext cx="590936" cy="774181"/>
            </a:xfrm>
            <a:prstGeom prst="star4">
              <a:avLst/>
            </a:prstGeom>
            <a:solidFill>
              <a:srgbClr val="FBD162"/>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
        <p:nvSpPr>
          <p:cNvPr id="13" name="スライド番号プレースホルダ 12"/>
          <p:cNvSpPr>
            <a:spLocks noGrp="1"/>
          </p:cNvSpPr>
          <p:nvPr>
            <p:ph type="sldNum" sz="quarter" idx="12"/>
          </p:nvPr>
        </p:nvSpPr>
        <p:spPr/>
        <p:txBody>
          <a:bodyPr/>
          <a:lstStyle/>
          <a:p>
            <a:fld id="{E7B2787F-353C-6947-A75E-F4EFD4C27BD0}" type="slidenum">
              <a:rPr lang="ja-JP" altLang="en-US" smtClean="0"/>
              <a:pPr/>
              <a:t>9</a:t>
            </a:fld>
            <a:endParaRPr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fill="hold" grpId="0" nodeType="afterEffect">
                                  <p:stCondLst>
                                    <p:cond delay="0"/>
                                  </p:stCondLst>
                                  <p:childTnLst>
                                    <p:anim calcmode="discrete" valueType="str">
                                      <p:cBhvr>
                                        <p:cTn id="6" dur="500" fill="hold"/>
                                        <p:tgtEl>
                                          <p:spTgt spid="5"/>
                                        </p:tgtEl>
                                        <p:attrNameLst>
                                          <p:attrName>style.visibility</p:attrName>
                                        </p:attrNameLst>
                                      </p:cBhvr>
                                      <p:tavLst>
                                        <p:tav tm="0">
                                          <p:val>
                                            <p:strVal val="hidden"/>
                                          </p:val>
                                        </p:tav>
                                        <p:tav tm="50000">
                                          <p:val>
                                            <p:strVal val="visible"/>
                                          </p:val>
                                        </p:tav>
                                      </p:tavLst>
                                    </p:anim>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Office テーマ">
  <a:themeElements>
    <a:clrScheme name="ユーザー設定 8">
      <a:dk1>
        <a:sysClr val="windowText" lastClr="000000"/>
      </a:dk1>
      <a:lt1>
        <a:sysClr val="window" lastClr="FFFFFF"/>
      </a:lt1>
      <a:dk2>
        <a:srgbClr val="000103"/>
      </a:dk2>
      <a:lt2>
        <a:srgbClr val="FFFCF3"/>
      </a:lt2>
      <a:accent1>
        <a:srgbClr val="0012C0"/>
      </a:accent1>
      <a:accent2>
        <a:srgbClr val="FF4609"/>
      </a:accent2>
      <a:accent3>
        <a:srgbClr val="076C27"/>
      </a:accent3>
      <a:accent4>
        <a:srgbClr val="F4D307"/>
      </a:accent4>
      <a:accent5>
        <a:srgbClr val="52BEDE"/>
      </a:accent5>
      <a:accent6>
        <a:srgbClr val="FF740A"/>
      </a:accent6>
      <a:hlink>
        <a:srgbClr val="151C95"/>
      </a:hlink>
      <a:folHlink>
        <a:srgbClr val="7894D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2390</TotalTime>
  <Words>1799</Words>
  <Application>Microsoft Macintosh PowerPoint</Application>
  <PresentationFormat>画面に合わせる (4:3)</PresentationFormat>
  <Paragraphs>342</Paragraphs>
  <Slides>27</Slides>
  <Notes>12</Notes>
  <HiddenSlides>0</HiddenSlides>
  <MMClips>0</MMClips>
  <ScaleCrop>false</ScaleCrop>
  <HeadingPairs>
    <vt:vector size="4" baseType="variant">
      <vt:variant>
        <vt:lpstr>テーマ</vt:lpstr>
      </vt:variant>
      <vt:variant>
        <vt:i4>1</vt:i4>
      </vt:variant>
      <vt:variant>
        <vt:lpstr>スライド タイトル</vt:lpstr>
      </vt:variant>
      <vt:variant>
        <vt:i4>27</vt:i4>
      </vt:variant>
    </vt:vector>
  </HeadingPairs>
  <TitlesOfParts>
    <vt:vector size="28" baseType="lpstr">
      <vt:lpstr>Office テーマ</vt:lpstr>
      <vt:lpstr>売り場テーマの訴求点と 経験価値の関係</vt:lpstr>
      <vt:lpstr>研究の流れ</vt:lpstr>
      <vt:lpstr>導入</vt:lpstr>
      <vt:lpstr>PowerPoint プレゼンテーション</vt:lpstr>
      <vt:lpstr>テーマ別売り場への注目</vt:lpstr>
      <vt:lpstr>事例</vt:lpstr>
      <vt:lpstr>テーマ別売り場</vt:lpstr>
      <vt:lpstr>問題意識</vt:lpstr>
      <vt:lpstr>研究の流れ</vt:lpstr>
      <vt:lpstr>テーマの訴求内容</vt:lpstr>
      <vt:lpstr>先行研究</vt:lpstr>
      <vt:lpstr>経験価値</vt:lpstr>
      <vt:lpstr>戦略的経験価値モジュール（SEM）</vt:lpstr>
      <vt:lpstr>SEM</vt:lpstr>
      <vt:lpstr>SEM</vt:lpstr>
      <vt:lpstr>RELATE(関係的経験価値)に注目</vt:lpstr>
      <vt:lpstr>研究目的</vt:lpstr>
      <vt:lpstr>研究の流れ</vt:lpstr>
      <vt:lpstr>テーマの分類</vt:lpstr>
      <vt:lpstr>テーマの分類</vt:lpstr>
      <vt:lpstr>テーマの分類</vt:lpstr>
      <vt:lpstr>テーマの分類</vt:lpstr>
      <vt:lpstr>自己実現とRELATE</vt:lpstr>
      <vt:lpstr>RELATEを訴求するテーマ</vt:lpstr>
      <vt:lpstr>仮説</vt:lpstr>
      <vt:lpstr>参考文献</vt:lpstr>
      <vt:lpstr>参考文献</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須田 雅子</dc:creator>
  <cp:lastModifiedBy>Tsuchihashi Haruko</cp:lastModifiedBy>
  <cp:revision>48</cp:revision>
  <dcterms:created xsi:type="dcterms:W3CDTF">2012-09-03T03:40:42Z</dcterms:created>
  <dcterms:modified xsi:type="dcterms:W3CDTF">2012-09-03T19:19:01Z</dcterms:modified>
</cp:coreProperties>
</file>